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15"/>
  </p:notesMasterIdLst>
  <p:handoutMasterIdLst>
    <p:handoutMasterId r:id="rId16"/>
  </p:handoutMasterIdLst>
  <p:sldIdLst>
    <p:sldId id="633" r:id="rId5"/>
    <p:sldId id="634" r:id="rId6"/>
    <p:sldId id="635" r:id="rId7"/>
    <p:sldId id="636" r:id="rId8"/>
    <p:sldId id="637" r:id="rId9"/>
    <p:sldId id="638" r:id="rId10"/>
    <p:sldId id="639" r:id="rId11"/>
    <p:sldId id="641" r:id="rId12"/>
    <p:sldId id="642" r:id="rId13"/>
    <p:sldId id="64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CCA4"/>
    <a:srgbClr val="4C0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23" autoAdjust="0"/>
  </p:normalViewPr>
  <p:slideViewPr>
    <p:cSldViewPr snapToGrid="0">
      <p:cViewPr>
        <p:scale>
          <a:sx n="50" d="100"/>
          <a:sy n="50" d="100"/>
        </p:scale>
        <p:origin x="-1752" y="-152"/>
      </p:cViewPr>
      <p:guideLst>
        <p:guide orient="horz" pos="2160"/>
        <p:guide pos="2880"/>
      </p:guideLst>
    </p:cSldViewPr>
  </p:slideViewPr>
  <p:notesTextViewPr>
    <p:cViewPr>
      <p:scale>
        <a:sx n="100" d="100"/>
        <a:sy n="100" d="100"/>
      </p:scale>
      <p:origin x="0" y="1048"/>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D01D8-B925-FB4A-A1BB-C5461BDB293C}" type="datetimeFigureOut">
              <a:rPr lang="en-US" smtClean="0"/>
              <a:t>20/08/17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E533A-E4B7-C944-AF9C-2AA4FDA37936}" type="slidenum">
              <a:rPr lang="en-US" smtClean="0"/>
              <a:t>‹#›</a:t>
            </a:fld>
            <a:endParaRPr lang="en-US"/>
          </a:p>
        </p:txBody>
      </p:sp>
    </p:spTree>
    <p:extLst>
      <p:ext uri="{BB962C8B-B14F-4D97-AF65-F5344CB8AC3E}">
        <p14:creationId xmlns:p14="http://schemas.microsoft.com/office/powerpoint/2010/main" val="742840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AF65B-8B63-B840-96CF-BB508E1FDBAE}" type="datetimeFigureOut">
              <a:rPr lang="en-US" smtClean="0"/>
              <a:t>20/08/17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0152A-69B4-0346-B64E-23B885370CCE}" type="slidenum">
              <a:rPr lang="en-US" smtClean="0"/>
              <a:t>‹#›</a:t>
            </a:fld>
            <a:endParaRPr lang="en-US"/>
          </a:p>
        </p:txBody>
      </p:sp>
    </p:spTree>
    <p:extLst>
      <p:ext uri="{BB962C8B-B14F-4D97-AF65-F5344CB8AC3E}">
        <p14:creationId xmlns:p14="http://schemas.microsoft.com/office/powerpoint/2010/main" val="1473214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Fredrickson BL, </a:t>
            </a:r>
            <a:r>
              <a:rPr lang="en-US" sz="1200" kern="1200" dirty="0" err="1" smtClean="0">
                <a:solidFill>
                  <a:schemeClr val="tx1"/>
                </a:solidFill>
                <a:latin typeface="+mn-lt"/>
                <a:ea typeface="+mn-ea"/>
                <a:cs typeface="+mn-cs"/>
              </a:rPr>
              <a:t>Grewen</a:t>
            </a:r>
            <a:r>
              <a:rPr lang="en-US" sz="1200" kern="1200" dirty="0" smtClean="0">
                <a:solidFill>
                  <a:schemeClr val="tx1"/>
                </a:solidFill>
                <a:latin typeface="+mn-lt"/>
                <a:ea typeface="+mn-ea"/>
                <a:cs typeface="+mn-cs"/>
              </a:rPr>
              <a:t> KM, Coffey KA, </a:t>
            </a:r>
            <a:r>
              <a:rPr lang="en-US" sz="1200" kern="1200" dirty="0" err="1" smtClean="0">
                <a:solidFill>
                  <a:schemeClr val="tx1"/>
                </a:solidFill>
                <a:latin typeface="+mn-lt"/>
                <a:ea typeface="+mn-ea"/>
                <a:cs typeface="+mn-cs"/>
              </a:rPr>
              <a:t>Algoe</a:t>
            </a:r>
            <a:r>
              <a:rPr lang="en-US" sz="1200" kern="1200" dirty="0" smtClean="0">
                <a:solidFill>
                  <a:schemeClr val="tx1"/>
                </a:solidFill>
                <a:latin typeface="+mn-lt"/>
                <a:ea typeface="+mn-ea"/>
                <a:cs typeface="+mn-cs"/>
              </a:rPr>
              <a:t> SB, </a:t>
            </a:r>
            <a:r>
              <a:rPr lang="en-US" sz="1200" kern="1200" dirty="0" err="1" smtClean="0">
                <a:solidFill>
                  <a:schemeClr val="tx1"/>
                </a:solidFill>
                <a:latin typeface="+mn-lt"/>
                <a:ea typeface="+mn-ea"/>
                <a:cs typeface="+mn-cs"/>
              </a:rPr>
              <a:t>Firestine</a:t>
            </a:r>
            <a:r>
              <a:rPr lang="en-US" sz="1200" kern="1200" dirty="0" smtClean="0">
                <a:solidFill>
                  <a:schemeClr val="tx1"/>
                </a:solidFill>
                <a:latin typeface="+mn-lt"/>
                <a:ea typeface="+mn-ea"/>
                <a:cs typeface="+mn-cs"/>
              </a:rPr>
              <a:t> AM, </a:t>
            </a:r>
            <a:r>
              <a:rPr lang="en-US" sz="1200" kern="1200" dirty="0" err="1" smtClean="0">
                <a:solidFill>
                  <a:schemeClr val="tx1"/>
                </a:solidFill>
                <a:latin typeface="+mn-lt"/>
                <a:ea typeface="+mn-ea"/>
                <a:cs typeface="+mn-cs"/>
              </a:rPr>
              <a:t>Arevalo</a:t>
            </a:r>
            <a:r>
              <a:rPr lang="en-US" sz="1200" kern="1200" dirty="0" smtClean="0">
                <a:solidFill>
                  <a:schemeClr val="tx1"/>
                </a:solidFill>
                <a:latin typeface="+mn-lt"/>
                <a:ea typeface="+mn-ea"/>
                <a:cs typeface="+mn-cs"/>
              </a:rPr>
              <a:t> JM, et al. A functional genomic perspective on human well-being. </a:t>
            </a:r>
            <a:r>
              <a:rPr lang="en-US" sz="1200" kern="1200" dirty="0" err="1" smtClean="0">
                <a:solidFill>
                  <a:schemeClr val="tx1"/>
                </a:solidFill>
                <a:latin typeface="+mn-lt"/>
                <a:ea typeface="+mn-ea"/>
                <a:cs typeface="+mn-cs"/>
              </a:rPr>
              <a:t>Proc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Natl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Acad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Sci</a:t>
            </a:r>
            <a:r>
              <a:rPr lang="en-US" sz="1200" kern="1200" dirty="0" smtClean="0">
                <a:solidFill>
                  <a:schemeClr val="tx1"/>
                </a:solidFill>
                <a:latin typeface="+mn-lt"/>
                <a:ea typeface="+mn-ea"/>
                <a:cs typeface="+mn-cs"/>
              </a:rPr>
              <a:t> U S A. 2013;110(33):13684-9.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CTRA is a cluster of 53 genes modulating the acute stress/threat response. Chronic activation</a:t>
            </a:r>
            <a:r>
              <a:rPr lang="en-US" sz="1200" kern="1200" baseline="0" dirty="0" smtClean="0">
                <a:solidFill>
                  <a:schemeClr val="tx1"/>
                </a:solidFill>
                <a:latin typeface="+mn-lt"/>
                <a:ea typeface="+mn-ea"/>
                <a:cs typeface="+mn-cs"/>
              </a:rPr>
              <a:t> is pro-inflammatory, a major risk factor for arterial and cardiac disease, cancer, and </a:t>
            </a:r>
            <a:r>
              <a:rPr lang="en-US" sz="1200" kern="1200" baseline="0" dirty="0" err="1" smtClean="0">
                <a:solidFill>
                  <a:schemeClr val="tx1"/>
                </a:solidFill>
                <a:latin typeface="+mn-lt"/>
                <a:ea typeface="+mn-ea"/>
                <a:cs typeface="+mn-cs"/>
              </a:rPr>
              <a:t>neuro-degerative</a:t>
            </a:r>
            <a:r>
              <a:rPr lang="en-US" sz="1200" kern="1200" baseline="0" dirty="0" smtClean="0">
                <a:solidFill>
                  <a:schemeClr val="tx1"/>
                </a:solidFill>
                <a:latin typeface="+mn-lt"/>
                <a:ea typeface="+mn-ea"/>
                <a:cs typeface="+mn-cs"/>
              </a:rPr>
              <a:t> disorders. Activation also suppresses the immune response to viral infection.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06D840-C925-3948-A45C-9F8986C6344F}" type="slidenum">
              <a:rPr lang="en-US" smtClean="0"/>
              <a:t>1</a:t>
            </a:fld>
            <a:endParaRPr lang="en-US"/>
          </a:p>
        </p:txBody>
      </p:sp>
    </p:spTree>
    <p:extLst>
      <p:ext uri="{BB962C8B-B14F-4D97-AF65-F5344CB8AC3E}">
        <p14:creationId xmlns:p14="http://schemas.microsoft.com/office/powerpoint/2010/main" val="3274765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United Nations report on</a:t>
            </a:r>
            <a:r>
              <a:rPr lang="en-US" baseline="0" dirty="0" smtClean="0"/>
              <a:t> impact of lifestyle on disease: https://</a:t>
            </a:r>
            <a:r>
              <a:rPr lang="en-US" baseline="0" dirty="0" err="1" smtClean="0"/>
              <a:t>unchronicle.un.org</a:t>
            </a:r>
            <a:r>
              <a:rPr lang="en-US" baseline="0" dirty="0" smtClean="0"/>
              <a:t>/article/lifestyle-diseases-economic-burden-health-services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combination of four healthy lifestyle factors -- maintaining a healthy weight, exercising regularly, following a healthy diet, and not smoking -- seem to be associated with as much as an 80 per cent reduction in the risk of developing the most common and deadly chronic diseases”</a:t>
            </a:r>
          </a:p>
          <a:p>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10</a:t>
            </a:fld>
            <a:endParaRPr lang="en-US"/>
          </a:p>
        </p:txBody>
      </p:sp>
    </p:spTree>
    <p:extLst>
      <p:ext uri="{BB962C8B-B14F-4D97-AF65-F5344CB8AC3E}">
        <p14:creationId xmlns:p14="http://schemas.microsoft.com/office/powerpoint/2010/main" val="656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Ornish</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Scherwitz</a:t>
            </a:r>
            <a:r>
              <a:rPr lang="en-US" sz="1200" kern="1200" dirty="0" smtClean="0">
                <a:solidFill>
                  <a:schemeClr val="tx1"/>
                </a:solidFill>
                <a:latin typeface="+mn-lt"/>
                <a:ea typeface="+mn-ea"/>
                <a:cs typeface="+mn-cs"/>
              </a:rPr>
              <a:t> LW, Billings JH, Brown SE, Gould KL, Merritt TA, et al. Intensive lifestyle changes for reversal of coronary heart disease. </a:t>
            </a:r>
            <a:r>
              <a:rPr lang="en-US" sz="1200" kern="1200" dirty="0" err="1" smtClean="0">
                <a:solidFill>
                  <a:schemeClr val="tx1"/>
                </a:solidFill>
                <a:latin typeface="+mn-lt"/>
                <a:ea typeface="+mn-ea"/>
                <a:cs typeface="+mn-cs"/>
              </a:rPr>
              <a:t>Jama</a:t>
            </a:r>
            <a:r>
              <a:rPr lang="en-US" sz="1200" kern="1200" dirty="0" smtClean="0">
                <a:solidFill>
                  <a:schemeClr val="tx1"/>
                </a:solidFill>
                <a:latin typeface="+mn-lt"/>
                <a:ea typeface="+mn-ea"/>
                <a:cs typeface="+mn-cs"/>
              </a:rPr>
              <a:t>. 1998;280(23):2001-7.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Ornish</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Magbanua</a:t>
            </a:r>
            <a:r>
              <a:rPr lang="en-US" sz="1200" kern="1200" dirty="0" smtClean="0">
                <a:solidFill>
                  <a:schemeClr val="tx1"/>
                </a:solidFill>
                <a:latin typeface="+mn-lt"/>
                <a:ea typeface="+mn-ea"/>
                <a:cs typeface="+mn-cs"/>
              </a:rPr>
              <a:t> MJ, Weidner G, Weinberg V, Kemp C, Green C, et al. Changes in prostate gene expression in men undergoing an intensive nutrition and lifestyle intervention. Proceedings of the National Academy of Sciences of the United States of America. 2008;105(24):8369-74.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Ornish</a:t>
            </a:r>
            <a:r>
              <a:rPr lang="en-US" sz="1200" kern="1200" dirty="0" smtClean="0">
                <a:solidFill>
                  <a:schemeClr val="tx1"/>
                </a:solidFill>
                <a:latin typeface="+mn-lt"/>
                <a:ea typeface="+mn-ea"/>
                <a:cs typeface="+mn-cs"/>
              </a:rPr>
              <a:t> D, Weidner G, Fair WR, Marlin R, </a:t>
            </a:r>
            <a:r>
              <a:rPr lang="en-US" sz="1200" kern="1200" dirty="0" err="1" smtClean="0">
                <a:solidFill>
                  <a:schemeClr val="tx1"/>
                </a:solidFill>
                <a:latin typeface="+mn-lt"/>
                <a:ea typeface="+mn-ea"/>
                <a:cs typeface="+mn-cs"/>
              </a:rPr>
              <a:t>Pettengill</a:t>
            </a:r>
            <a:r>
              <a:rPr lang="en-US" sz="1200" kern="1200" dirty="0" smtClean="0">
                <a:solidFill>
                  <a:schemeClr val="tx1"/>
                </a:solidFill>
                <a:latin typeface="+mn-lt"/>
                <a:ea typeface="+mn-ea"/>
                <a:cs typeface="+mn-cs"/>
              </a:rPr>
              <a:t> EB, Raisin CJ, et al. Intensive lifestyle changes may affect the progression of prostate cancer. J Urol. 2005;174(3):1065-9; discussion 9-70.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Dean </a:t>
            </a:r>
            <a:r>
              <a:rPr lang="en-US" sz="1200" kern="1200" dirty="0" err="1" smtClean="0">
                <a:solidFill>
                  <a:schemeClr val="tx1"/>
                </a:solidFill>
                <a:latin typeface="+mn-lt"/>
                <a:ea typeface="+mn-ea"/>
                <a:cs typeface="+mn-cs"/>
              </a:rPr>
              <a:t>Ornish</a:t>
            </a:r>
            <a:r>
              <a:rPr lang="en-US" sz="1200" kern="1200" dirty="0" smtClean="0">
                <a:solidFill>
                  <a:schemeClr val="tx1"/>
                </a:solidFill>
                <a:latin typeface="+mn-lt"/>
                <a:ea typeface="+mn-ea"/>
                <a:cs typeface="+mn-cs"/>
              </a:rPr>
              <a:t> is the founder of the Preventive Medicine Research</a:t>
            </a:r>
            <a:r>
              <a:rPr lang="en-US" sz="1200" kern="1200" baseline="0" dirty="0" smtClean="0">
                <a:solidFill>
                  <a:schemeClr val="tx1"/>
                </a:solidFill>
                <a:latin typeface="+mn-lt"/>
                <a:ea typeface="+mn-ea"/>
                <a:cs typeface="+mn-cs"/>
              </a:rPr>
              <a:t> Institute and the world authority of impact of lifestyle change on disease progression.</a:t>
            </a:r>
          </a:p>
          <a:p>
            <a:endParaRPr lang="en-US" dirty="0"/>
          </a:p>
        </p:txBody>
      </p:sp>
      <p:sp>
        <p:nvSpPr>
          <p:cNvPr id="4" name="Slide Number Placeholder 3"/>
          <p:cNvSpPr>
            <a:spLocks noGrp="1"/>
          </p:cNvSpPr>
          <p:nvPr>
            <p:ph type="sldNum" sz="quarter" idx="10"/>
          </p:nvPr>
        </p:nvSpPr>
        <p:spPr/>
        <p:txBody>
          <a:bodyPr/>
          <a:lstStyle/>
          <a:p>
            <a:fld id="{6206D840-C925-3948-A45C-9F8986C6344F}" type="slidenum">
              <a:rPr lang="en-US" smtClean="0"/>
              <a:t>2</a:t>
            </a:fld>
            <a:endParaRPr lang="en-US"/>
          </a:p>
        </p:txBody>
      </p:sp>
    </p:spTree>
    <p:extLst>
      <p:ext uri="{BB962C8B-B14F-4D97-AF65-F5344CB8AC3E}">
        <p14:creationId xmlns:p14="http://schemas.microsoft.com/office/powerpoint/2010/main" val="50917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Rosenquist</a:t>
            </a:r>
            <a:r>
              <a:rPr lang="en-US" sz="1200" kern="1200" dirty="0" smtClean="0">
                <a:solidFill>
                  <a:schemeClr val="tx1"/>
                </a:solidFill>
                <a:latin typeface="+mn-lt"/>
                <a:ea typeface="+mn-ea"/>
                <a:cs typeface="+mn-cs"/>
              </a:rPr>
              <a:t> JN, Fowler JH, Christakis NA. Social network determinants of depression. </a:t>
            </a:r>
            <a:r>
              <a:rPr lang="en-US" sz="1200" kern="1200" dirty="0" err="1" smtClean="0">
                <a:solidFill>
                  <a:schemeClr val="tx1"/>
                </a:solidFill>
                <a:latin typeface="+mn-lt"/>
                <a:ea typeface="+mn-ea"/>
                <a:cs typeface="+mn-cs"/>
              </a:rPr>
              <a:t>Mol</a:t>
            </a:r>
            <a:r>
              <a:rPr lang="en-US" sz="1200" kern="1200" dirty="0" smtClean="0">
                <a:solidFill>
                  <a:schemeClr val="tx1"/>
                </a:solidFill>
                <a:latin typeface="+mn-lt"/>
                <a:ea typeface="+mn-ea"/>
                <a:cs typeface="+mn-cs"/>
              </a:rPr>
              <a:t> Psychiatry. 2011;16(3):273-81.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Social network analysis examines how phenomena spread in social networks over time by identifying</a:t>
            </a:r>
            <a:r>
              <a:rPr lang="en-US" sz="1200" kern="1200" baseline="0" dirty="0" smtClean="0">
                <a:solidFill>
                  <a:schemeClr val="tx1"/>
                </a:solidFill>
                <a:latin typeface="+mn-lt"/>
                <a:ea typeface="+mn-ea"/>
                <a:cs typeface="+mn-cs"/>
              </a:rPr>
              <a:t> degrees of separation. One degree of separation is a direct social connection, such as a friend or family member. Two degrees of separation refers to a ‘friend of a friend’.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social network analysis shows that treating illness as an individual phenomenon is unhelpful and misleading because some common medical problems like depression and obesity and lifestyle factors like smoking occur in clusters of people and are strongly socially influenced. It would make more sense to treat clusters of patients together.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individualistic viewpoint is a strong characteristic of Western culture. Many indigenous cultures, such as Maori people in New Zealand, simply don’t have a concept of health being an individual phenomenon – it occurs in the context of relationships.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06D840-C925-3948-A45C-9F8986C6344F}" type="slidenum">
              <a:rPr lang="en-US" smtClean="0"/>
              <a:t>3</a:t>
            </a:fld>
            <a:endParaRPr lang="en-US"/>
          </a:p>
        </p:txBody>
      </p:sp>
    </p:spTree>
    <p:extLst>
      <p:ext uri="{BB962C8B-B14F-4D97-AF65-F5344CB8AC3E}">
        <p14:creationId xmlns:p14="http://schemas.microsoft.com/office/powerpoint/2010/main" val="212090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Christakis NA, Fowler JH. The collective dynamics of smoking in a large social network. N </a:t>
            </a:r>
            <a:r>
              <a:rPr lang="en-US" sz="1200" kern="1200" dirty="0" err="1" smtClean="0">
                <a:solidFill>
                  <a:schemeClr val="tx1"/>
                </a:solidFill>
                <a:latin typeface="+mn-lt"/>
                <a:ea typeface="+mn-ea"/>
                <a:cs typeface="+mn-cs"/>
              </a:rPr>
              <a:t>Engl</a:t>
            </a:r>
            <a:r>
              <a:rPr lang="en-US" sz="1200" kern="1200" dirty="0" smtClean="0">
                <a:solidFill>
                  <a:schemeClr val="tx1"/>
                </a:solidFill>
                <a:latin typeface="+mn-lt"/>
                <a:ea typeface="+mn-ea"/>
                <a:cs typeface="+mn-cs"/>
              </a:rPr>
              <a:t> J Med. 2008;358(21):2249-58.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preceding slide for explanation of social networks</a:t>
            </a:r>
          </a:p>
          <a:p>
            <a:endParaRPr lang="en-US" dirty="0"/>
          </a:p>
        </p:txBody>
      </p:sp>
      <p:sp>
        <p:nvSpPr>
          <p:cNvPr id="4" name="Slide Number Placeholder 3"/>
          <p:cNvSpPr>
            <a:spLocks noGrp="1"/>
          </p:cNvSpPr>
          <p:nvPr>
            <p:ph type="sldNum" sz="quarter" idx="10"/>
          </p:nvPr>
        </p:nvSpPr>
        <p:spPr/>
        <p:txBody>
          <a:bodyPr/>
          <a:lstStyle/>
          <a:p>
            <a:fld id="{6206D840-C925-3948-A45C-9F8986C6344F}" type="slidenum">
              <a:rPr lang="en-US" smtClean="0"/>
              <a:t>4</a:t>
            </a:fld>
            <a:endParaRPr lang="en-US"/>
          </a:p>
        </p:txBody>
      </p:sp>
    </p:spTree>
    <p:extLst>
      <p:ext uri="{BB962C8B-B14F-4D97-AF65-F5344CB8AC3E}">
        <p14:creationId xmlns:p14="http://schemas.microsoft.com/office/powerpoint/2010/main" val="327076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Christakis NA, Fowler JH. The spread of obesity in a large social network over 32 years. N </a:t>
            </a:r>
            <a:r>
              <a:rPr lang="en-US" sz="1200" kern="1200" dirty="0" err="1" smtClean="0">
                <a:solidFill>
                  <a:schemeClr val="tx1"/>
                </a:solidFill>
                <a:latin typeface="+mn-lt"/>
                <a:ea typeface="+mn-ea"/>
                <a:cs typeface="+mn-cs"/>
              </a:rPr>
              <a:t>Engl</a:t>
            </a:r>
            <a:r>
              <a:rPr lang="en-US" sz="1200" kern="1200" dirty="0" smtClean="0">
                <a:solidFill>
                  <a:schemeClr val="tx1"/>
                </a:solidFill>
                <a:latin typeface="+mn-lt"/>
                <a:ea typeface="+mn-ea"/>
                <a:cs typeface="+mn-cs"/>
              </a:rPr>
              <a:t> J Med. 2007;357(4):370-9.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notes in previous slides</a:t>
            </a:r>
          </a:p>
          <a:p>
            <a:endParaRPr lang="en-US" dirty="0"/>
          </a:p>
        </p:txBody>
      </p:sp>
      <p:sp>
        <p:nvSpPr>
          <p:cNvPr id="4" name="Slide Number Placeholder 3"/>
          <p:cNvSpPr>
            <a:spLocks noGrp="1"/>
          </p:cNvSpPr>
          <p:nvPr>
            <p:ph type="sldNum" sz="quarter" idx="10"/>
          </p:nvPr>
        </p:nvSpPr>
        <p:spPr/>
        <p:txBody>
          <a:bodyPr/>
          <a:lstStyle/>
          <a:p>
            <a:fld id="{6206D840-C925-3948-A45C-9F8986C6344F}" type="slidenum">
              <a:rPr lang="en-US" smtClean="0"/>
              <a:t>5</a:t>
            </a:fld>
            <a:endParaRPr lang="en-US"/>
          </a:p>
        </p:txBody>
      </p:sp>
    </p:spTree>
    <p:extLst>
      <p:ext uri="{BB962C8B-B14F-4D97-AF65-F5344CB8AC3E}">
        <p14:creationId xmlns:p14="http://schemas.microsoft.com/office/powerpoint/2010/main" val="54842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Miller GE, Brody GH, Yu T, Chen E. A family-oriented psychosocial intervention reduces inflammation in low-SES African American youth. </a:t>
            </a:r>
            <a:r>
              <a:rPr lang="en-US" sz="1200" kern="1200" dirty="0" err="1" smtClean="0">
                <a:solidFill>
                  <a:schemeClr val="tx1"/>
                </a:solidFill>
                <a:latin typeface="+mn-lt"/>
                <a:ea typeface="+mn-ea"/>
                <a:cs typeface="+mn-cs"/>
              </a:rPr>
              <a:t>Proc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Natl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Acad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Sci</a:t>
            </a:r>
            <a:r>
              <a:rPr lang="en-US" sz="1200" kern="1200" dirty="0" smtClean="0">
                <a:solidFill>
                  <a:schemeClr val="tx1"/>
                </a:solidFill>
                <a:latin typeface="+mn-lt"/>
                <a:ea typeface="+mn-ea"/>
                <a:cs typeface="+mn-cs"/>
              </a:rPr>
              <a:t> U S A. 2014;111(31):11287-92.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randomized, controlled trial of 272 mothers and their 11-year old children involved a 7-week psychosocial intervention to teach </a:t>
            </a:r>
            <a:r>
              <a:rPr lang="en-US" sz="1200" kern="1200" dirty="0" err="1" smtClean="0">
                <a:solidFill>
                  <a:schemeClr val="tx1"/>
                </a:solidFill>
                <a:latin typeface="+mn-lt"/>
                <a:ea typeface="+mn-ea"/>
                <a:cs typeface="+mn-cs"/>
              </a:rPr>
              <a:t>nurturant</a:t>
            </a:r>
            <a:r>
              <a:rPr lang="en-US" sz="1200" kern="1200" dirty="0" smtClean="0">
                <a:solidFill>
                  <a:schemeClr val="tx1"/>
                </a:solidFill>
                <a:latin typeface="+mn-lt"/>
                <a:ea typeface="+mn-ea"/>
                <a:cs typeface="+mn-cs"/>
              </a:rPr>
              <a:t> patenting skills to poor African American families in Georgia,</a:t>
            </a:r>
            <a:r>
              <a:rPr lang="en-US" sz="1200" kern="1200" baseline="0" dirty="0" smtClean="0">
                <a:solidFill>
                  <a:schemeClr val="tx1"/>
                </a:solidFill>
                <a:latin typeface="+mn-lt"/>
                <a:ea typeface="+mn-ea"/>
                <a:cs typeface="+mn-cs"/>
              </a:rPr>
              <a:t> or assignment to a control group. Analysis eight years later, when the children were 19 years old, showed that those in the intervention group had on average half the alcohol consumption of those in the control group, and all six tests of inflammatory cytokines showed lower levels of inflammation.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06D840-C925-3948-A45C-9F8986C6344F}" type="slidenum">
              <a:rPr lang="en-US" smtClean="0"/>
              <a:t>6</a:t>
            </a:fld>
            <a:endParaRPr lang="en-US"/>
          </a:p>
        </p:txBody>
      </p:sp>
    </p:spTree>
    <p:extLst>
      <p:ext uri="{BB962C8B-B14F-4D97-AF65-F5344CB8AC3E}">
        <p14:creationId xmlns:p14="http://schemas.microsoft.com/office/powerpoint/2010/main" val="406420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Carlson MC, </a:t>
            </a:r>
            <a:r>
              <a:rPr lang="en-US" sz="1200" kern="1200" dirty="0" err="1" smtClean="0">
                <a:solidFill>
                  <a:schemeClr val="tx1"/>
                </a:solidFill>
                <a:latin typeface="+mn-lt"/>
                <a:ea typeface="+mn-ea"/>
                <a:cs typeface="+mn-cs"/>
              </a:rPr>
              <a:t>Kuo</a:t>
            </a:r>
            <a:r>
              <a:rPr lang="en-US" sz="1200" kern="1200" dirty="0" smtClean="0">
                <a:solidFill>
                  <a:schemeClr val="tx1"/>
                </a:solidFill>
                <a:latin typeface="+mn-lt"/>
                <a:ea typeface="+mn-ea"/>
                <a:cs typeface="+mn-cs"/>
              </a:rPr>
              <a:t> JH, Chuang YF, </a:t>
            </a:r>
            <a:r>
              <a:rPr lang="en-US" sz="1200" kern="1200" dirty="0" err="1" smtClean="0">
                <a:solidFill>
                  <a:schemeClr val="tx1"/>
                </a:solidFill>
                <a:latin typeface="+mn-lt"/>
                <a:ea typeface="+mn-ea"/>
                <a:cs typeface="+mn-cs"/>
              </a:rPr>
              <a:t>Varma</a:t>
            </a:r>
            <a:r>
              <a:rPr lang="en-US" sz="1200" kern="1200" dirty="0" smtClean="0">
                <a:solidFill>
                  <a:schemeClr val="tx1"/>
                </a:solidFill>
                <a:latin typeface="+mn-lt"/>
                <a:ea typeface="+mn-ea"/>
                <a:cs typeface="+mn-cs"/>
              </a:rPr>
              <a:t> VR, Harris G, Albert MS, et al. Impact of the Baltimore Experience Corps Trial on cortical and hippocampal volumes. </a:t>
            </a:r>
            <a:r>
              <a:rPr lang="en-US" sz="1200" kern="1200" dirty="0" err="1" smtClean="0">
                <a:solidFill>
                  <a:schemeClr val="tx1"/>
                </a:solidFill>
                <a:latin typeface="+mn-lt"/>
                <a:ea typeface="+mn-ea"/>
                <a:cs typeface="+mn-cs"/>
              </a:rPr>
              <a:t>Alzheimers</a:t>
            </a:r>
            <a:r>
              <a:rPr lang="en-US" sz="1200" kern="1200" dirty="0" smtClean="0">
                <a:solidFill>
                  <a:schemeClr val="tx1"/>
                </a:solidFill>
                <a:latin typeface="+mn-lt"/>
                <a:ea typeface="+mn-ea"/>
                <a:cs typeface="+mn-cs"/>
              </a:rPr>
              <a:t> Dement. 2015;11(11):1340-8.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two-year long randomized, controlled trial asked elderly participants to spend 15 hours a week teaching literacy and reading skills to children in low-income schools. Those in the control group showed progressive loss of volume in</a:t>
            </a:r>
            <a:r>
              <a:rPr lang="en-US" sz="1200" kern="1200" baseline="0" dirty="0" smtClean="0">
                <a:solidFill>
                  <a:schemeClr val="tx1"/>
                </a:solidFill>
                <a:latin typeface="+mn-lt"/>
                <a:ea typeface="+mn-ea"/>
                <a:cs typeface="+mn-cs"/>
              </a:rPr>
              <a:t> the cerebral cortex and hippocampus (important for memory function) while those in the intervention group showed improved performance in cognition and memory tests and increased volume in these areas of the brain.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06D840-C925-3948-A45C-9F8986C6344F}" type="slidenum">
              <a:rPr lang="en-US" smtClean="0"/>
              <a:t>7</a:t>
            </a:fld>
            <a:endParaRPr lang="en-US"/>
          </a:p>
        </p:txBody>
      </p:sp>
    </p:spTree>
    <p:extLst>
      <p:ext uri="{BB962C8B-B14F-4D97-AF65-F5344CB8AC3E}">
        <p14:creationId xmlns:p14="http://schemas.microsoft.com/office/powerpoint/2010/main" val="400305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www.commonwealthfund.org</a:t>
            </a:r>
            <a:r>
              <a:rPr lang="en-US" dirty="0" smtClean="0"/>
              <a:t>/publications/case-studies/2015/may/home-care-nursing-teams-</a:t>
            </a:r>
            <a:r>
              <a:rPr lang="en-US" dirty="0" err="1" smtClean="0"/>
              <a:t>netherlands</a:t>
            </a:r>
            <a:endParaRPr lang="en-US" dirty="0" smtClean="0"/>
          </a:p>
          <a:p>
            <a:endParaRPr lang="en-US" dirty="0" smtClean="0"/>
          </a:p>
          <a:p>
            <a:r>
              <a:rPr lang="en-US" dirty="0" smtClean="0"/>
              <a:t>Buurtzorg is a large organisation</a:t>
            </a:r>
            <a:r>
              <a:rPr lang="en-US" baseline="0" dirty="0" smtClean="0"/>
              <a:t> delivering home nursing care in the Netherlands, now employing over 8,000 nurses. It began with four nurses in 2007 and rapidly expanded to almost entirely replace the legacy system.</a:t>
            </a:r>
          </a:p>
          <a:p>
            <a:endParaRPr lang="en-US" baseline="0" dirty="0" smtClean="0"/>
          </a:p>
          <a:p>
            <a:r>
              <a:rPr lang="en-US" baseline="0" dirty="0" smtClean="0"/>
              <a:t>The old system had a highly regulated system of monitoring tasks and efficiency but many nurses were dissatisfied with task-driven care. Buurtzorg introduced completely autonomous teams of ten to twelve nurses to serve each locality and there are literally no managers or bosses – except for a small national office to handle contracts and finances. Nurses are free to organize their own work and to choose their priorities for whole patient, compassionate care. They are linked by a secure social network (similar to Facebook) where they can share problems, stories and solutions.</a:t>
            </a:r>
          </a:p>
          <a:p>
            <a:endParaRPr lang="en-US" baseline="0" dirty="0" smtClean="0"/>
          </a:p>
          <a:p>
            <a:r>
              <a:rPr lang="en-US" baseline="0" dirty="0" smtClean="0"/>
              <a:t>The consulting company, Ernst &amp; Young published a report in 2009, comparing the performance of the old and the new system. They found a dramatic improvement in productivity, in patient satisfaction – the highest score of any health service in the country, in patient outcomes, and employee satisfaction.</a:t>
            </a:r>
          </a:p>
          <a:p>
            <a:endParaRPr lang="en-US" baseline="0" dirty="0" smtClean="0"/>
          </a:p>
          <a:p>
            <a:r>
              <a:rPr lang="en-US" baseline="0" dirty="0" smtClean="0"/>
              <a:t>The extraordinary success of Buurtzorg is encouraging for two reasons: Firstly, it shows that when health professionals are given autonomy to provide compassionate, whole person care, outcomes and costs are transformed compared with a manager-driven system of tasks and efficiency ratings. Secondly, it provides a model for rapid reorganization of healthcare services where a new service suddenly emerges and expands rapidly to take over the legacy system. Nobody planned this reform, it happened spontaneously as large numbers of nurses chose to leave the old system and join Buurtzorg.</a:t>
            </a:r>
          </a:p>
          <a:p>
            <a:endParaRPr lang="en-US" baseline="0" dirty="0" smtClean="0"/>
          </a:p>
          <a:p>
            <a:r>
              <a:rPr lang="en-US" baseline="0" dirty="0" smtClean="0"/>
              <a:t>If we want to create a more compassionate healthcare system – better for both patients and professionals – we should focus on </a:t>
            </a:r>
            <a:r>
              <a:rPr lang="en-US" baseline="0" smtClean="0"/>
              <a:t>creating entirely </a:t>
            </a:r>
            <a:r>
              <a:rPr lang="en-US" baseline="0" dirty="0" smtClean="0"/>
              <a:t>new systems of care and not trying to persuade the old system to change.</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8</a:t>
            </a:fld>
            <a:endParaRPr lang="en-US"/>
          </a:p>
        </p:txBody>
      </p:sp>
    </p:spTree>
    <p:extLst>
      <p:ext uri="{BB962C8B-B14F-4D97-AF65-F5344CB8AC3E}">
        <p14:creationId xmlns:p14="http://schemas.microsoft.com/office/powerpoint/2010/main" val="401442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United Nations report on</a:t>
            </a:r>
            <a:r>
              <a:rPr lang="en-US" baseline="0" dirty="0" smtClean="0"/>
              <a:t> impact of lifestyle on disease: https://</a:t>
            </a:r>
            <a:r>
              <a:rPr lang="en-US" baseline="0" dirty="0" err="1" smtClean="0"/>
              <a:t>unchronicle.un.org</a:t>
            </a:r>
            <a:r>
              <a:rPr lang="en-US" baseline="0" dirty="0" smtClean="0"/>
              <a:t>/article/lifestyle-diseases-economic-burden-health-services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combination of four healthy lifestyle factors -- maintaining a healthy weight, exercising regularly, following a healthy diet, and not smoking -- seem to be associated with as much as an 80 per cent reduction in the risk of developing the most common and deadly chronic diseases”</a:t>
            </a:r>
          </a:p>
          <a:p>
            <a:endParaRPr lang="en-US" dirty="0" smtClean="0"/>
          </a:p>
        </p:txBody>
      </p:sp>
      <p:sp>
        <p:nvSpPr>
          <p:cNvPr id="4" name="Slide Number Placeholder 3"/>
          <p:cNvSpPr>
            <a:spLocks noGrp="1"/>
          </p:cNvSpPr>
          <p:nvPr>
            <p:ph type="sldNum" sz="quarter" idx="10"/>
          </p:nvPr>
        </p:nvSpPr>
        <p:spPr/>
        <p:txBody>
          <a:bodyPr/>
          <a:lstStyle/>
          <a:p>
            <a:fld id="{35F0152A-69B4-0346-B64E-23B885370CCE}" type="slidenum">
              <a:rPr lang="en-US" smtClean="0"/>
              <a:t>9</a:t>
            </a:fld>
            <a:endParaRPr lang="en-US"/>
          </a:p>
        </p:txBody>
      </p:sp>
    </p:spTree>
    <p:extLst>
      <p:ext uri="{BB962C8B-B14F-4D97-AF65-F5344CB8AC3E}">
        <p14:creationId xmlns:p14="http://schemas.microsoft.com/office/powerpoint/2010/main" val="286540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5929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416650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1508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991"/>
            <a:ext cx="8229600" cy="1143000"/>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a:xfrm>
            <a:off x="457200" y="3137647"/>
            <a:ext cx="8229600" cy="2988516"/>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92229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301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39968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296110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00252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036B6-829E-234A-A69D-C62855102110}"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933635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24588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036B6-829E-234A-A69D-C62855102110}"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03354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06421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253165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60868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2588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2357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61961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4905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088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00369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336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7822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244506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cxnSp>
        <p:nvCxnSpPr>
          <p:cNvPr id="31" name="Straight Connector 30"/>
          <p:cNvCxnSpPr/>
          <p:nvPr userDrawn="1"/>
        </p:nvCxnSpPr>
        <p:spPr>
          <a:xfrm flipV="1">
            <a:off x="-203200" y="1"/>
            <a:ext cx="9486900" cy="13131"/>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94733" y="1540934"/>
            <a:ext cx="9503833" cy="12701"/>
          </a:xfrm>
          <a:prstGeom prst="line">
            <a:avLst/>
          </a:prstGeom>
          <a:ln w="1111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HIH_hor_logo_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76246" y="319541"/>
            <a:ext cx="3249220" cy="967392"/>
          </a:xfrm>
          <a:prstGeom prst="rect">
            <a:avLst/>
          </a:prstGeom>
        </p:spPr>
      </p:pic>
      <p:sp>
        <p:nvSpPr>
          <p:cNvPr id="8" name="TextBox 7"/>
          <p:cNvSpPr txBox="1"/>
          <p:nvPr userDrawn="1"/>
        </p:nvSpPr>
        <p:spPr>
          <a:xfrm>
            <a:off x="423334" y="254001"/>
            <a:ext cx="1066800" cy="923330"/>
          </a:xfrm>
          <a:prstGeom prst="rect">
            <a:avLst/>
          </a:prstGeom>
          <a:noFill/>
        </p:spPr>
        <p:txBody>
          <a:bodyPr wrap="square" rtlCol="0">
            <a:spAutoFit/>
          </a:bodyPr>
          <a:lstStyle/>
          <a:p>
            <a:r>
              <a:rPr lang="en-US" dirty="0" smtClean="0">
                <a:latin typeface="Open Sans"/>
                <a:cs typeface="Open Sans"/>
              </a:rPr>
              <a:t>Your logo here</a:t>
            </a:r>
          </a:p>
        </p:txBody>
      </p:sp>
      <p:sp>
        <p:nvSpPr>
          <p:cNvPr id="9" name="TextBox 8"/>
          <p:cNvSpPr txBox="1"/>
          <p:nvPr userDrawn="1"/>
        </p:nvSpPr>
        <p:spPr>
          <a:xfrm>
            <a:off x="2438400" y="592667"/>
            <a:ext cx="2827867" cy="461665"/>
          </a:xfrm>
          <a:prstGeom prst="rect">
            <a:avLst/>
          </a:prstGeom>
          <a:noFill/>
        </p:spPr>
        <p:txBody>
          <a:bodyPr wrap="square" rtlCol="0">
            <a:spAutoFit/>
          </a:bodyPr>
          <a:lstStyle/>
          <a:p>
            <a:r>
              <a:rPr lang="en-US" sz="2400" dirty="0" smtClean="0">
                <a:latin typeface="Open Sans"/>
                <a:cs typeface="Open Sans"/>
              </a:rPr>
              <a:t>Optional title here</a:t>
            </a:r>
          </a:p>
        </p:txBody>
      </p:sp>
    </p:spTree>
    <p:extLst>
      <p:ext uri="{BB962C8B-B14F-4D97-AF65-F5344CB8AC3E}">
        <p14:creationId xmlns:p14="http://schemas.microsoft.com/office/powerpoint/2010/main" val="125630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36B6-829E-234A-A69D-C62855102110}"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1322A-30A2-6946-9DC2-261F0542CF2F}" type="slidenum">
              <a:rPr lang="en-US" smtClean="0"/>
              <a:t>‹#›</a:t>
            </a:fld>
            <a:endParaRPr lang="en-US"/>
          </a:p>
        </p:txBody>
      </p:sp>
    </p:spTree>
    <p:extLst>
      <p:ext uri="{BB962C8B-B14F-4D97-AF65-F5344CB8AC3E}">
        <p14:creationId xmlns:p14="http://schemas.microsoft.com/office/powerpoint/2010/main" val="3773377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tak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09" y="3112352"/>
            <a:ext cx="3520248" cy="3520248"/>
          </a:xfrm>
          <a:prstGeom prst="rect">
            <a:avLst/>
          </a:prstGeom>
          <a:effectLst>
            <a:outerShdw blurRad="50800" dist="38100" dir="2700000" algn="tl" rotWithShape="0">
              <a:srgbClr val="000000">
                <a:alpha val="43000"/>
              </a:srgbClr>
            </a:outerShdw>
          </a:effectLst>
        </p:spPr>
      </p:pic>
      <p:sp>
        <p:nvSpPr>
          <p:cNvPr id="3" name="TextBox 2"/>
          <p:cNvSpPr txBox="1"/>
          <p:nvPr/>
        </p:nvSpPr>
        <p:spPr>
          <a:xfrm>
            <a:off x="3903741" y="2775344"/>
            <a:ext cx="4985499" cy="3785652"/>
          </a:xfrm>
          <a:prstGeom prst="rect">
            <a:avLst/>
          </a:prstGeom>
          <a:noFill/>
        </p:spPr>
        <p:txBody>
          <a:bodyPr wrap="square" rtlCol="0">
            <a:spAutoFit/>
          </a:bodyPr>
          <a:lstStyle/>
          <a:p>
            <a:r>
              <a:rPr lang="en-US" sz="2000" b="1" i="1" dirty="0" smtClean="0">
                <a:latin typeface="Open Sans"/>
                <a:cs typeface="Open Sans"/>
              </a:rPr>
              <a:t>But there are TWO kinds of happiness:</a:t>
            </a:r>
            <a:br>
              <a:rPr lang="en-US" sz="2000" b="1" i="1" dirty="0" smtClean="0">
                <a:latin typeface="Open Sans"/>
                <a:cs typeface="Open Sans"/>
              </a:rPr>
            </a:br>
            <a:endParaRPr lang="en-US" sz="2000" b="1" i="1" dirty="0" smtClean="0">
              <a:latin typeface="Open Sans"/>
              <a:cs typeface="Open Sans"/>
            </a:endParaRPr>
          </a:p>
          <a:p>
            <a:pPr marL="457200" indent="-457200">
              <a:buFont typeface="+mj-lt"/>
              <a:buAutoNum type="arabicPeriod"/>
            </a:pPr>
            <a:r>
              <a:rPr lang="en-US" sz="2000" b="1" i="1" dirty="0" err="1" smtClean="0">
                <a:latin typeface="Open Sans"/>
                <a:cs typeface="Open Sans"/>
              </a:rPr>
              <a:t>Eudaimonic</a:t>
            </a:r>
            <a:r>
              <a:rPr lang="en-US" sz="2000" i="1" dirty="0" smtClean="0">
                <a:latin typeface="Open Sans"/>
                <a:cs typeface="Open Sans"/>
              </a:rPr>
              <a:t> happiness - from the joy of serving others, compassion, caring.</a:t>
            </a:r>
          </a:p>
          <a:p>
            <a:pPr marL="457200" indent="-457200">
              <a:buFont typeface="+mj-lt"/>
              <a:buAutoNum type="arabicPeriod"/>
            </a:pPr>
            <a:r>
              <a:rPr lang="en-US" sz="2000" b="1" i="1" dirty="0" smtClean="0">
                <a:latin typeface="Open Sans"/>
                <a:cs typeface="Open Sans"/>
              </a:rPr>
              <a:t>Hedonic</a:t>
            </a:r>
            <a:r>
              <a:rPr lang="en-US" sz="2000" i="1" dirty="0" smtClean="0">
                <a:latin typeface="Open Sans"/>
                <a:cs typeface="Open Sans"/>
              </a:rPr>
              <a:t> happiness - from serving your own material desires</a:t>
            </a:r>
            <a:r>
              <a:rPr lang="en-US" sz="2000" i="1" dirty="0">
                <a:latin typeface="Open Sans"/>
                <a:cs typeface="Open Sans"/>
              </a:rPr>
              <a:t> </a:t>
            </a:r>
            <a:r>
              <a:rPr lang="en-US" sz="2000" i="1" dirty="0" smtClean="0">
                <a:latin typeface="Open Sans"/>
                <a:cs typeface="Open Sans"/>
              </a:rPr>
              <a:t>and pleasure</a:t>
            </a:r>
          </a:p>
          <a:p>
            <a:endParaRPr lang="en-US" sz="2000" i="1" dirty="0" smtClean="0">
              <a:latin typeface="Open Sans"/>
              <a:cs typeface="Open Sans"/>
            </a:endParaRPr>
          </a:p>
          <a:p>
            <a:r>
              <a:rPr lang="en-US" sz="2000" b="1" i="1" dirty="0" smtClean="0">
                <a:latin typeface="Open Sans"/>
                <a:cs typeface="Open Sans"/>
              </a:rPr>
              <a:t>Hedonic</a:t>
            </a:r>
            <a:r>
              <a:rPr lang="en-US" sz="2000" i="1" dirty="0" smtClean="0">
                <a:latin typeface="Open Sans"/>
                <a:cs typeface="Open Sans"/>
              </a:rPr>
              <a:t> happiness up-regulates</a:t>
            </a:r>
            <a:br>
              <a:rPr lang="en-US" sz="2000" i="1" dirty="0" smtClean="0">
                <a:latin typeface="Open Sans"/>
                <a:cs typeface="Open Sans"/>
              </a:rPr>
            </a:br>
            <a:r>
              <a:rPr lang="en-US" sz="2000" i="1" dirty="0" smtClean="0">
                <a:latin typeface="Open Sans"/>
                <a:cs typeface="Open Sans"/>
              </a:rPr>
              <a:t>CTRA genes – risk of chronic disease!</a:t>
            </a:r>
            <a:br>
              <a:rPr lang="en-US" sz="2000" i="1" dirty="0" smtClean="0">
                <a:latin typeface="Open Sans"/>
                <a:cs typeface="Open Sans"/>
              </a:rPr>
            </a:br>
            <a:endParaRPr lang="en-US" sz="2000" i="1" dirty="0" smtClean="0">
              <a:latin typeface="Open Sans"/>
              <a:cs typeface="Open Sans"/>
            </a:endParaRPr>
          </a:p>
          <a:p>
            <a:r>
              <a:rPr lang="en-US" sz="2000" b="1" i="1" dirty="0" err="1" smtClean="0">
                <a:latin typeface="Open Sans"/>
                <a:cs typeface="Open Sans"/>
              </a:rPr>
              <a:t>Eudaimonic</a:t>
            </a:r>
            <a:r>
              <a:rPr lang="en-US" sz="2000" i="1" dirty="0" smtClean="0">
                <a:latin typeface="Open Sans"/>
                <a:cs typeface="Open Sans"/>
              </a:rPr>
              <a:t> happiness down-regulates CTRA genes – stay healthy!</a:t>
            </a:r>
          </a:p>
        </p:txBody>
      </p:sp>
      <p:sp>
        <p:nvSpPr>
          <p:cNvPr id="4" name="TextBox 3"/>
          <p:cNvSpPr txBox="1"/>
          <p:nvPr/>
        </p:nvSpPr>
        <p:spPr>
          <a:xfrm>
            <a:off x="188133" y="1634923"/>
            <a:ext cx="8654073" cy="1077218"/>
          </a:xfrm>
          <a:prstGeom prst="rect">
            <a:avLst/>
          </a:prstGeom>
          <a:noFill/>
        </p:spPr>
        <p:txBody>
          <a:bodyPr wrap="square" rtlCol="0">
            <a:spAutoFit/>
          </a:bodyPr>
          <a:lstStyle/>
          <a:p>
            <a:r>
              <a:rPr lang="en-US" sz="2400" b="1" dirty="0" smtClean="0">
                <a:latin typeface="Open Sans"/>
                <a:cs typeface="Open Sans"/>
              </a:rPr>
              <a:t>Happiness and gene expression… </a:t>
            </a:r>
            <a:r>
              <a:rPr lang="en-US" sz="2000" dirty="0" smtClean="0">
                <a:latin typeface="Open Sans"/>
                <a:cs typeface="Open Sans"/>
              </a:rPr>
              <a:t>CTRA genes modulate the stress/threat response: pro-inflammatory, increased risk of arterial disease, cancer, </a:t>
            </a:r>
            <a:r>
              <a:rPr lang="en-US" sz="2000" dirty="0" err="1" smtClean="0">
                <a:latin typeface="Open Sans"/>
                <a:cs typeface="Open Sans"/>
              </a:rPr>
              <a:t>neuro</a:t>
            </a:r>
            <a:r>
              <a:rPr lang="en-US" sz="2000" dirty="0" smtClean="0">
                <a:latin typeface="Open Sans"/>
                <a:cs typeface="Open Sans"/>
              </a:rPr>
              <a:t>-degeneration and suppression of viral immunity</a:t>
            </a:r>
          </a:p>
        </p:txBody>
      </p:sp>
    </p:spTree>
    <p:extLst>
      <p:ext uri="{BB962C8B-B14F-4D97-AF65-F5344CB8AC3E}">
        <p14:creationId xmlns:p14="http://schemas.microsoft.com/office/powerpoint/2010/main" val="468217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bese old man wheelchair.jpg"/>
          <p:cNvPicPr>
            <a:picLocks noChangeAspect="1"/>
          </p:cNvPicPr>
          <p:nvPr/>
        </p:nvPicPr>
        <p:blipFill rotWithShape="1">
          <a:blip r:embed="rId3">
            <a:extLst>
              <a:ext uri="{28A0092B-C50C-407E-A947-70E740481C1C}">
                <a14:useLocalDpi xmlns:a14="http://schemas.microsoft.com/office/drawing/2010/main" val="0"/>
              </a:ext>
            </a:extLst>
          </a:blip>
          <a:srcRect t="11256"/>
          <a:stretch/>
        </p:blipFill>
        <p:spPr>
          <a:xfrm>
            <a:off x="-1887568" y="1574800"/>
            <a:ext cx="11031568" cy="6240991"/>
          </a:xfrm>
          <a:prstGeom prst="rect">
            <a:avLst/>
          </a:prstGeom>
        </p:spPr>
      </p:pic>
      <p:sp>
        <p:nvSpPr>
          <p:cNvPr id="3" name="TextBox 2"/>
          <p:cNvSpPr txBox="1"/>
          <p:nvPr/>
        </p:nvSpPr>
        <p:spPr>
          <a:xfrm>
            <a:off x="3690281" y="1664068"/>
            <a:ext cx="4556253" cy="2554545"/>
          </a:xfrm>
          <a:prstGeom prst="rect">
            <a:avLst/>
          </a:prstGeom>
          <a:noFill/>
        </p:spPr>
        <p:txBody>
          <a:bodyPr wrap="square" rtlCol="0">
            <a:spAutoFit/>
          </a:bodyPr>
          <a:lstStyle/>
          <a:p>
            <a:r>
              <a:rPr lang="en-US" sz="3200" i="1" dirty="0" smtClean="0">
                <a:latin typeface="Open Sans"/>
                <a:cs typeface="Open Sans"/>
              </a:rPr>
              <a:t>80-90% of all </a:t>
            </a:r>
            <a:r>
              <a:rPr lang="en-US" sz="3200" i="1" dirty="0" smtClean="0">
                <a:latin typeface="Open Sans"/>
                <a:cs typeface="Open Sans"/>
              </a:rPr>
              <a:t>chronic disease and </a:t>
            </a:r>
            <a:r>
              <a:rPr lang="en-US" sz="3200" i="1" dirty="0" smtClean="0">
                <a:latin typeface="Open Sans"/>
                <a:cs typeface="Open Sans"/>
              </a:rPr>
              <a:t>cancer </a:t>
            </a:r>
            <a:r>
              <a:rPr lang="en-US" sz="3200" i="1" dirty="0" smtClean="0">
                <a:latin typeface="Open Sans"/>
                <a:cs typeface="Open Sans"/>
              </a:rPr>
              <a:t>is caused by the patients’ emotional and physical habits – their lifestyle.</a:t>
            </a:r>
            <a:endParaRPr lang="en-US" sz="3200" i="1" dirty="0">
              <a:latin typeface="Open Sans"/>
              <a:cs typeface="Open Sans"/>
            </a:endParaRPr>
          </a:p>
        </p:txBody>
      </p:sp>
      <p:sp>
        <p:nvSpPr>
          <p:cNvPr id="5" name="TextBox 4"/>
          <p:cNvSpPr txBox="1"/>
          <p:nvPr/>
        </p:nvSpPr>
        <p:spPr>
          <a:xfrm>
            <a:off x="6083300" y="2603500"/>
            <a:ext cx="184666" cy="369332"/>
          </a:xfrm>
          <a:prstGeom prst="rect">
            <a:avLst/>
          </a:prstGeom>
          <a:noFill/>
        </p:spPr>
        <p:txBody>
          <a:bodyPr wrap="none" rtlCol="0">
            <a:spAutoFit/>
          </a:bodyPr>
          <a:lstStyle/>
          <a:p>
            <a:endParaRPr lang="en-US" dirty="0" smtClean="0">
              <a:latin typeface="Open Sans"/>
              <a:cs typeface="Open Sans"/>
            </a:endParaRPr>
          </a:p>
        </p:txBody>
      </p:sp>
    </p:spTree>
    <p:extLst>
      <p:ext uri="{BB962C8B-B14F-4D97-AF65-F5344CB8AC3E}">
        <p14:creationId xmlns:p14="http://schemas.microsoft.com/office/powerpoint/2010/main" val="515957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ventive medicine research institute_logo_201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33" y="1706035"/>
            <a:ext cx="2794000" cy="1028700"/>
          </a:xfrm>
          <a:prstGeom prst="rect">
            <a:avLst/>
          </a:prstGeom>
        </p:spPr>
      </p:pic>
      <p:pic>
        <p:nvPicPr>
          <p:cNvPr id="3" name="Picture 2" descr="dean ornish.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81134" y="1574802"/>
            <a:ext cx="3594100" cy="3390900"/>
          </a:xfrm>
          <a:prstGeom prst="rect">
            <a:avLst/>
          </a:prstGeom>
        </p:spPr>
      </p:pic>
      <p:sp>
        <p:nvSpPr>
          <p:cNvPr id="4" name="Rectangle 3"/>
          <p:cNvSpPr/>
          <p:nvPr/>
        </p:nvSpPr>
        <p:spPr>
          <a:xfrm>
            <a:off x="-321733" y="2827870"/>
            <a:ext cx="6028266" cy="21378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87869" y="3115733"/>
            <a:ext cx="5181601" cy="1569660"/>
          </a:xfrm>
          <a:prstGeom prst="rect">
            <a:avLst/>
          </a:prstGeom>
          <a:noFill/>
        </p:spPr>
        <p:txBody>
          <a:bodyPr wrap="square" rtlCol="0">
            <a:spAutoFit/>
          </a:bodyPr>
          <a:lstStyle/>
          <a:p>
            <a:r>
              <a:rPr lang="en-US" sz="2400" dirty="0" smtClean="0">
                <a:solidFill>
                  <a:srgbClr val="FFFFFF"/>
                </a:solidFill>
              </a:rPr>
              <a:t>Comprehensive lifestyle change can reverse coronary artery disease and halt the progression of prostate cancer</a:t>
            </a:r>
            <a:br>
              <a:rPr lang="en-US" sz="2400" dirty="0" smtClean="0">
                <a:solidFill>
                  <a:srgbClr val="FFFFFF"/>
                </a:solidFill>
              </a:rPr>
            </a:br>
            <a:r>
              <a:rPr lang="en-US" sz="2400" dirty="0" smtClean="0">
                <a:solidFill>
                  <a:srgbClr val="FFFFFF"/>
                </a:solidFill>
              </a:rPr>
              <a:t>(controlled trials)</a:t>
            </a:r>
            <a:endParaRPr lang="en-US" sz="2400" dirty="0">
              <a:solidFill>
                <a:srgbClr val="FFFFFF"/>
              </a:solidFill>
            </a:endParaRPr>
          </a:p>
        </p:txBody>
      </p:sp>
      <p:sp>
        <p:nvSpPr>
          <p:cNvPr id="6" name="TextBox 5"/>
          <p:cNvSpPr txBox="1"/>
          <p:nvPr/>
        </p:nvSpPr>
        <p:spPr>
          <a:xfrm>
            <a:off x="3014135" y="1693336"/>
            <a:ext cx="2489200" cy="461665"/>
          </a:xfrm>
          <a:prstGeom prst="rect">
            <a:avLst/>
          </a:prstGeom>
          <a:noFill/>
        </p:spPr>
        <p:txBody>
          <a:bodyPr wrap="square" rtlCol="0">
            <a:spAutoFit/>
          </a:bodyPr>
          <a:lstStyle/>
          <a:p>
            <a:r>
              <a:rPr lang="en-US" sz="2400" b="1" dirty="0" smtClean="0">
                <a:solidFill>
                  <a:schemeClr val="accent1">
                    <a:lumMod val="75000"/>
                  </a:schemeClr>
                </a:solidFill>
              </a:rPr>
              <a:t>Dean </a:t>
            </a:r>
            <a:r>
              <a:rPr lang="en-US" sz="2400" b="1" dirty="0" err="1" smtClean="0">
                <a:solidFill>
                  <a:schemeClr val="accent1">
                    <a:lumMod val="75000"/>
                  </a:schemeClr>
                </a:solidFill>
              </a:rPr>
              <a:t>Ornish</a:t>
            </a:r>
            <a:r>
              <a:rPr lang="en-US" sz="2400" b="1" dirty="0" smtClean="0">
                <a:solidFill>
                  <a:schemeClr val="accent1">
                    <a:lumMod val="75000"/>
                  </a:schemeClr>
                </a:solidFill>
              </a:rPr>
              <a:t>, MD</a:t>
            </a:r>
            <a:endParaRPr lang="en-US" sz="2400" b="1" dirty="0">
              <a:solidFill>
                <a:schemeClr val="accent1">
                  <a:lumMod val="75000"/>
                </a:schemeClr>
              </a:solidFill>
            </a:endParaRPr>
          </a:p>
        </p:txBody>
      </p:sp>
      <p:sp>
        <p:nvSpPr>
          <p:cNvPr id="7" name="Rectangle 6"/>
          <p:cNvSpPr/>
          <p:nvPr/>
        </p:nvSpPr>
        <p:spPr>
          <a:xfrm>
            <a:off x="-372533" y="5096933"/>
            <a:ext cx="10176933" cy="191346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5470" y="5288340"/>
            <a:ext cx="8839201" cy="1631216"/>
          </a:xfrm>
          <a:prstGeom prst="rect">
            <a:avLst/>
          </a:prstGeom>
          <a:noFill/>
        </p:spPr>
        <p:txBody>
          <a:bodyPr wrap="square" rtlCol="0">
            <a:spAutoFit/>
          </a:bodyPr>
          <a:lstStyle/>
          <a:p>
            <a:pPr algn="ctr"/>
            <a:r>
              <a:rPr lang="en-US" sz="2800" dirty="0" smtClean="0"/>
              <a:t>How does </a:t>
            </a:r>
            <a:r>
              <a:rPr lang="en-US" sz="2800" dirty="0" err="1" smtClean="0"/>
              <a:t>Dr</a:t>
            </a:r>
            <a:r>
              <a:rPr lang="en-US" sz="2800" dirty="0" smtClean="0"/>
              <a:t> </a:t>
            </a:r>
            <a:r>
              <a:rPr lang="en-US" sz="2800" dirty="0" err="1" smtClean="0"/>
              <a:t>Ornish</a:t>
            </a:r>
            <a:r>
              <a:rPr lang="en-US" sz="2800" dirty="0" smtClean="0"/>
              <a:t> define lifestyle change?</a:t>
            </a:r>
          </a:p>
          <a:p>
            <a:pPr algn="ctr"/>
            <a:endParaRPr lang="en-US" sz="2400" dirty="0">
              <a:solidFill>
                <a:schemeClr val="bg1"/>
              </a:solidFill>
            </a:endParaRPr>
          </a:p>
          <a:p>
            <a:pPr algn="ctr"/>
            <a:r>
              <a:rPr lang="en-US" sz="2400" dirty="0" smtClean="0">
                <a:solidFill>
                  <a:schemeClr val="bg1"/>
                </a:solidFill>
              </a:rPr>
              <a:t>Good diet		Moderate exercise	Social support		Relaxation			</a:t>
            </a:r>
            <a:endParaRPr lang="en-US" sz="2400" dirty="0">
              <a:solidFill>
                <a:schemeClr val="bg1"/>
              </a:solidFill>
            </a:endParaRPr>
          </a:p>
        </p:txBody>
      </p:sp>
    </p:spTree>
    <p:extLst>
      <p:ext uri="{BB962C8B-B14F-4D97-AF65-F5344CB8AC3E}">
        <p14:creationId xmlns:p14="http://schemas.microsoft.com/office/powerpoint/2010/main" val="22649304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Network-Determinants-of-Depress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2" y="2564904"/>
            <a:ext cx="4060939" cy="2808312"/>
          </a:xfrm>
          <a:prstGeom prst="rect">
            <a:avLst/>
          </a:prstGeom>
          <a:ln>
            <a:solidFill>
              <a:schemeClr val="tx1"/>
            </a:solidFill>
          </a:ln>
          <a:effectLst>
            <a:outerShdw blurRad="50800" dist="38100" dir="2700000" algn="tl" rotWithShape="0">
              <a:srgbClr val="000000">
                <a:alpha val="43000"/>
              </a:srgbClr>
            </a:outerShdw>
          </a:effectLst>
        </p:spPr>
      </p:pic>
      <p:sp>
        <p:nvSpPr>
          <p:cNvPr id="3" name="TextBox 2"/>
          <p:cNvSpPr txBox="1"/>
          <p:nvPr/>
        </p:nvSpPr>
        <p:spPr>
          <a:xfrm>
            <a:off x="323528" y="5517232"/>
            <a:ext cx="4248472" cy="584776"/>
          </a:xfrm>
          <a:prstGeom prst="rect">
            <a:avLst/>
          </a:prstGeom>
          <a:noFill/>
        </p:spPr>
        <p:txBody>
          <a:bodyPr wrap="square" rtlCol="0">
            <a:spAutoFit/>
          </a:bodyPr>
          <a:lstStyle/>
          <a:p>
            <a:r>
              <a:rPr lang="en-US" sz="1600" b="1" i="1" dirty="0" smtClean="0">
                <a:latin typeface="Open Sans"/>
                <a:cs typeface="Open Sans"/>
              </a:rPr>
              <a:t>Depression clusters in the Framingham social network (n=957)</a:t>
            </a:r>
          </a:p>
        </p:txBody>
      </p:sp>
      <p:sp>
        <p:nvSpPr>
          <p:cNvPr id="4" name="TextBox 3"/>
          <p:cNvSpPr txBox="1"/>
          <p:nvPr/>
        </p:nvSpPr>
        <p:spPr>
          <a:xfrm>
            <a:off x="179512" y="6548830"/>
            <a:ext cx="6624736" cy="276999"/>
          </a:xfrm>
          <a:prstGeom prst="rect">
            <a:avLst/>
          </a:prstGeom>
          <a:noFill/>
        </p:spPr>
        <p:txBody>
          <a:bodyPr wrap="square" rtlCol="0">
            <a:spAutoFit/>
          </a:bodyPr>
          <a:lstStyle/>
          <a:p>
            <a:r>
              <a:rPr lang="en-US" baseline="30000" dirty="0"/>
              <a:t>Molecular Psychiatry (2011) 16, 273–281; doi:10.1038/mp.2010.13; published online 16 March 2010</a:t>
            </a:r>
            <a:endParaRPr lang="en-US" dirty="0" smtClean="0">
              <a:latin typeface="Open Sans"/>
              <a:cs typeface="Open Sans"/>
            </a:endParaRPr>
          </a:p>
        </p:txBody>
      </p:sp>
      <p:sp>
        <p:nvSpPr>
          <p:cNvPr id="5" name="TextBox 4"/>
          <p:cNvSpPr txBox="1"/>
          <p:nvPr/>
        </p:nvSpPr>
        <p:spPr>
          <a:xfrm>
            <a:off x="4644008" y="2564905"/>
            <a:ext cx="4104456" cy="3703577"/>
          </a:xfrm>
          <a:prstGeom prst="rect">
            <a:avLst/>
          </a:prstGeom>
          <a:noFill/>
        </p:spPr>
        <p:txBody>
          <a:bodyPr wrap="square" rtlCol="0">
            <a:spAutoFit/>
          </a:bodyPr>
          <a:lstStyle/>
          <a:p>
            <a:r>
              <a:rPr lang="en-US" sz="3200" i="1" baseline="30000" dirty="0"/>
              <a:t>The full network </a:t>
            </a:r>
            <a:r>
              <a:rPr lang="en-US" sz="3200" i="1" baseline="30000" dirty="0" smtClean="0"/>
              <a:t>analysis shows </a:t>
            </a:r>
            <a:r>
              <a:rPr lang="en-US" sz="3200" i="1" baseline="30000" dirty="0"/>
              <a:t>that subjects are 93</a:t>
            </a:r>
            <a:r>
              <a:rPr lang="en-US" sz="3200" i="1" baseline="30000" dirty="0" smtClean="0"/>
              <a:t>% </a:t>
            </a:r>
            <a:r>
              <a:rPr lang="en-US" sz="3200" i="1" baseline="30000" dirty="0"/>
              <a:t>more likely to be depressed if a person they are directly connected </a:t>
            </a:r>
            <a:r>
              <a:rPr lang="en-US" sz="3200" i="1" baseline="30000" dirty="0" smtClean="0"/>
              <a:t>to </a:t>
            </a:r>
            <a:r>
              <a:rPr lang="en-US" sz="3200" i="1" baseline="30000" dirty="0"/>
              <a:t>is depressed. </a:t>
            </a:r>
            <a:endParaRPr lang="en-US" sz="3200" i="1" baseline="30000" dirty="0" smtClean="0"/>
          </a:p>
          <a:p>
            <a:endParaRPr lang="en-US" sz="3200" i="1" baseline="30000" dirty="0"/>
          </a:p>
          <a:p>
            <a:r>
              <a:rPr lang="en-US" sz="3200" i="1" baseline="30000" dirty="0" smtClean="0"/>
              <a:t>The </a:t>
            </a:r>
            <a:r>
              <a:rPr lang="en-US" sz="3200" i="1" baseline="30000" dirty="0"/>
              <a:t>size of the effect for people at two degrees of separation (the friend of a friend) is 43</a:t>
            </a:r>
            <a:r>
              <a:rPr lang="en-US" sz="3200" i="1" baseline="30000" dirty="0" smtClean="0"/>
              <a:t>% </a:t>
            </a:r>
            <a:r>
              <a:rPr lang="en-US" sz="3200" i="1" baseline="30000" dirty="0"/>
              <a:t>and for people at three degrees of separation (the friend of a friend of a friend) is 37</a:t>
            </a:r>
            <a:r>
              <a:rPr lang="en-US" sz="3200" i="1" baseline="30000" dirty="0" smtClean="0"/>
              <a:t>%.</a:t>
            </a:r>
            <a:endParaRPr lang="en-US" sz="3200" i="1" dirty="0" smtClean="0">
              <a:latin typeface="Open Sans"/>
              <a:cs typeface="Open Sans"/>
            </a:endParaRPr>
          </a:p>
        </p:txBody>
      </p:sp>
      <p:sp>
        <p:nvSpPr>
          <p:cNvPr id="6" name="TextBox 5"/>
          <p:cNvSpPr txBox="1"/>
          <p:nvPr/>
        </p:nvSpPr>
        <p:spPr>
          <a:xfrm>
            <a:off x="179512" y="1772817"/>
            <a:ext cx="8064896" cy="461665"/>
          </a:xfrm>
          <a:prstGeom prst="rect">
            <a:avLst/>
          </a:prstGeom>
          <a:noFill/>
        </p:spPr>
        <p:txBody>
          <a:bodyPr wrap="square" rtlCol="0">
            <a:spAutoFit/>
          </a:bodyPr>
          <a:lstStyle/>
          <a:p>
            <a:r>
              <a:rPr lang="en-US" sz="2400" b="1" i="1" dirty="0" smtClean="0">
                <a:latin typeface="Open Sans"/>
                <a:cs typeface="Open Sans"/>
              </a:rPr>
              <a:t>Depression is a contagious disease.</a:t>
            </a:r>
          </a:p>
        </p:txBody>
      </p:sp>
    </p:spTree>
    <p:extLst>
      <p:ext uri="{BB962C8B-B14F-4D97-AF65-F5344CB8AC3E}">
        <p14:creationId xmlns:p14="http://schemas.microsoft.com/office/powerpoint/2010/main" val="28065399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805264"/>
            <a:ext cx="4392488" cy="523220"/>
          </a:xfrm>
          <a:prstGeom prst="rect">
            <a:avLst/>
          </a:prstGeom>
          <a:noFill/>
        </p:spPr>
        <p:txBody>
          <a:bodyPr wrap="square" rtlCol="0">
            <a:spAutoFit/>
          </a:bodyPr>
          <a:lstStyle/>
          <a:p>
            <a:r>
              <a:rPr lang="en-US" sz="1400" b="1" i="1" dirty="0" smtClean="0">
                <a:latin typeface="Open Sans"/>
                <a:cs typeface="Open Sans"/>
              </a:rPr>
              <a:t>Smoking clusters in the Framingham social network – yellow circle is smoker (n=1000)</a:t>
            </a:r>
          </a:p>
        </p:txBody>
      </p:sp>
      <p:sp>
        <p:nvSpPr>
          <p:cNvPr id="4" name="TextBox 3"/>
          <p:cNvSpPr txBox="1"/>
          <p:nvPr/>
        </p:nvSpPr>
        <p:spPr>
          <a:xfrm>
            <a:off x="395536" y="6381329"/>
            <a:ext cx="6624736" cy="307777"/>
          </a:xfrm>
          <a:prstGeom prst="rect">
            <a:avLst/>
          </a:prstGeom>
          <a:noFill/>
        </p:spPr>
        <p:txBody>
          <a:bodyPr wrap="square" rtlCol="0">
            <a:spAutoFit/>
          </a:bodyPr>
          <a:lstStyle/>
          <a:p>
            <a:r>
              <a:rPr lang="da-DK" sz="1400" dirty="0"/>
              <a:t>N </a:t>
            </a:r>
            <a:r>
              <a:rPr lang="da-DK" sz="1400" dirty="0" err="1"/>
              <a:t>Engl</a:t>
            </a:r>
            <a:r>
              <a:rPr lang="da-DK" sz="1400" dirty="0"/>
              <a:t> J Med 2008;358:2249-58. </a:t>
            </a:r>
          </a:p>
        </p:txBody>
      </p:sp>
      <p:sp>
        <p:nvSpPr>
          <p:cNvPr id="5" name="TextBox 4"/>
          <p:cNvSpPr txBox="1"/>
          <p:nvPr/>
        </p:nvSpPr>
        <p:spPr>
          <a:xfrm>
            <a:off x="4211960" y="2420888"/>
            <a:ext cx="4536504" cy="3375282"/>
          </a:xfrm>
          <a:prstGeom prst="rect">
            <a:avLst/>
          </a:prstGeom>
          <a:noFill/>
        </p:spPr>
        <p:txBody>
          <a:bodyPr wrap="square" rtlCol="0">
            <a:spAutoFit/>
          </a:bodyPr>
          <a:lstStyle/>
          <a:p>
            <a:r>
              <a:rPr lang="en-US" sz="3200" i="1" baseline="30000" dirty="0"/>
              <a:t>The full network </a:t>
            </a:r>
            <a:r>
              <a:rPr lang="en-US" sz="3200" i="1" baseline="30000" dirty="0" smtClean="0"/>
              <a:t>analysis shows </a:t>
            </a:r>
            <a:r>
              <a:rPr lang="en-US" sz="3200" i="1" baseline="30000" dirty="0"/>
              <a:t>that subjects are </a:t>
            </a:r>
            <a:r>
              <a:rPr lang="en-US" sz="3200" i="1" baseline="30000" dirty="0" smtClean="0"/>
              <a:t>61% </a:t>
            </a:r>
            <a:r>
              <a:rPr lang="en-US" sz="3200" i="1" baseline="30000" dirty="0"/>
              <a:t>more likely to be </a:t>
            </a:r>
            <a:r>
              <a:rPr lang="en-US" sz="3200" i="1" baseline="30000" dirty="0" smtClean="0"/>
              <a:t>a smoker if </a:t>
            </a:r>
            <a:r>
              <a:rPr lang="en-US" sz="3200" i="1" baseline="30000" dirty="0"/>
              <a:t>a person they are directly connected </a:t>
            </a:r>
            <a:r>
              <a:rPr lang="en-US" sz="3200" i="1" baseline="30000" dirty="0" smtClean="0"/>
              <a:t>to </a:t>
            </a:r>
            <a:r>
              <a:rPr lang="en-US" sz="3200" i="1" baseline="30000" dirty="0"/>
              <a:t>is </a:t>
            </a:r>
            <a:r>
              <a:rPr lang="en-US" sz="3200" i="1" baseline="30000" dirty="0" smtClean="0"/>
              <a:t>a smoker. </a:t>
            </a:r>
          </a:p>
          <a:p>
            <a:endParaRPr lang="en-US" sz="3200" i="1" baseline="30000" dirty="0"/>
          </a:p>
          <a:p>
            <a:r>
              <a:rPr lang="en-US" sz="3200" i="1" baseline="30000" dirty="0" smtClean="0"/>
              <a:t>The </a:t>
            </a:r>
            <a:r>
              <a:rPr lang="en-US" sz="3200" i="1" baseline="30000" dirty="0"/>
              <a:t>size of the effect for people at two degrees of separation (the friend of a friend) is </a:t>
            </a:r>
            <a:r>
              <a:rPr lang="en-US" sz="3200" i="1" baseline="30000" dirty="0" smtClean="0"/>
              <a:t>29% </a:t>
            </a:r>
            <a:r>
              <a:rPr lang="en-US" sz="3200" i="1" baseline="30000" dirty="0"/>
              <a:t>and for people at three degrees of separation (the friend of a friend of a friend) is </a:t>
            </a:r>
            <a:r>
              <a:rPr lang="en-US" sz="3200" i="1" baseline="30000" dirty="0" smtClean="0"/>
              <a:t>11%.</a:t>
            </a:r>
            <a:endParaRPr lang="en-US" sz="3200" i="1" dirty="0" smtClean="0">
              <a:latin typeface="Open Sans"/>
              <a:cs typeface="Open Sans"/>
            </a:endParaRPr>
          </a:p>
        </p:txBody>
      </p:sp>
      <p:sp>
        <p:nvSpPr>
          <p:cNvPr id="6" name="TextBox 5"/>
          <p:cNvSpPr txBox="1"/>
          <p:nvPr/>
        </p:nvSpPr>
        <p:spPr>
          <a:xfrm>
            <a:off x="179512" y="1772817"/>
            <a:ext cx="8064896" cy="461665"/>
          </a:xfrm>
          <a:prstGeom prst="rect">
            <a:avLst/>
          </a:prstGeom>
          <a:noFill/>
        </p:spPr>
        <p:txBody>
          <a:bodyPr wrap="square" rtlCol="0">
            <a:spAutoFit/>
          </a:bodyPr>
          <a:lstStyle/>
          <a:p>
            <a:r>
              <a:rPr lang="en-US" sz="2400" b="1" i="1" dirty="0" smtClean="0">
                <a:latin typeface="Open Sans"/>
                <a:cs typeface="Open Sans"/>
              </a:rPr>
              <a:t>Smoking is a contagious disease.</a:t>
            </a:r>
          </a:p>
        </p:txBody>
      </p:sp>
      <p:pic>
        <p:nvPicPr>
          <p:cNvPr id="2" name="Picture 1" descr="Social network determinants of smok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2420889"/>
            <a:ext cx="3312368" cy="3263113"/>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88848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5517232"/>
            <a:ext cx="4248472" cy="584776"/>
          </a:xfrm>
          <a:prstGeom prst="rect">
            <a:avLst/>
          </a:prstGeom>
          <a:noFill/>
        </p:spPr>
        <p:txBody>
          <a:bodyPr wrap="square" rtlCol="0">
            <a:spAutoFit/>
          </a:bodyPr>
          <a:lstStyle/>
          <a:p>
            <a:r>
              <a:rPr lang="en-US" sz="1600" b="1" i="1" dirty="0" smtClean="0">
                <a:latin typeface="Open Sans"/>
                <a:cs typeface="Open Sans"/>
              </a:rPr>
              <a:t>Obesity clusters in the Framingham social network – yellow circle is obese  (n=2200)</a:t>
            </a:r>
          </a:p>
        </p:txBody>
      </p:sp>
      <p:sp>
        <p:nvSpPr>
          <p:cNvPr id="4" name="TextBox 3"/>
          <p:cNvSpPr txBox="1"/>
          <p:nvPr/>
        </p:nvSpPr>
        <p:spPr>
          <a:xfrm>
            <a:off x="395536" y="6381329"/>
            <a:ext cx="6624736" cy="307777"/>
          </a:xfrm>
          <a:prstGeom prst="rect">
            <a:avLst/>
          </a:prstGeom>
          <a:noFill/>
        </p:spPr>
        <p:txBody>
          <a:bodyPr wrap="square" rtlCol="0">
            <a:spAutoFit/>
          </a:bodyPr>
          <a:lstStyle/>
          <a:p>
            <a:r>
              <a:rPr lang="da-DK" sz="1400" dirty="0"/>
              <a:t>N </a:t>
            </a:r>
            <a:r>
              <a:rPr lang="da-DK" sz="1400" dirty="0" err="1"/>
              <a:t>Engl</a:t>
            </a:r>
            <a:r>
              <a:rPr lang="da-DK" sz="1400" dirty="0"/>
              <a:t> J Med 2007;357:370-9. </a:t>
            </a:r>
          </a:p>
        </p:txBody>
      </p:sp>
      <p:sp>
        <p:nvSpPr>
          <p:cNvPr id="5" name="TextBox 4"/>
          <p:cNvSpPr txBox="1"/>
          <p:nvPr/>
        </p:nvSpPr>
        <p:spPr>
          <a:xfrm>
            <a:off x="4644008" y="2564905"/>
            <a:ext cx="4104456" cy="3703577"/>
          </a:xfrm>
          <a:prstGeom prst="rect">
            <a:avLst/>
          </a:prstGeom>
          <a:noFill/>
        </p:spPr>
        <p:txBody>
          <a:bodyPr wrap="square" rtlCol="0">
            <a:spAutoFit/>
          </a:bodyPr>
          <a:lstStyle/>
          <a:p>
            <a:r>
              <a:rPr lang="en-US" sz="3200" i="1" baseline="30000" dirty="0"/>
              <a:t>The full network </a:t>
            </a:r>
            <a:r>
              <a:rPr lang="en-US" sz="3200" i="1" baseline="30000" dirty="0" smtClean="0"/>
              <a:t>analysis shows </a:t>
            </a:r>
            <a:r>
              <a:rPr lang="en-US" sz="3200" i="1" baseline="30000" dirty="0"/>
              <a:t>that subjects are </a:t>
            </a:r>
            <a:r>
              <a:rPr lang="en-US" sz="3200" i="1" baseline="30000" dirty="0" smtClean="0"/>
              <a:t>45% </a:t>
            </a:r>
            <a:r>
              <a:rPr lang="en-US" sz="3200" i="1" baseline="30000" dirty="0"/>
              <a:t>more likely to be </a:t>
            </a:r>
            <a:r>
              <a:rPr lang="en-US" sz="3200" i="1" baseline="30000" dirty="0" smtClean="0"/>
              <a:t>obese if </a:t>
            </a:r>
            <a:r>
              <a:rPr lang="en-US" sz="3200" i="1" baseline="30000" dirty="0"/>
              <a:t>a person they are directly connected </a:t>
            </a:r>
            <a:r>
              <a:rPr lang="en-US" sz="3200" i="1" baseline="30000" dirty="0" smtClean="0"/>
              <a:t>to </a:t>
            </a:r>
            <a:r>
              <a:rPr lang="en-US" sz="3200" i="1" baseline="30000" dirty="0"/>
              <a:t>is </a:t>
            </a:r>
            <a:r>
              <a:rPr lang="en-US" sz="3200" i="1" baseline="30000" dirty="0" smtClean="0"/>
              <a:t>obese. </a:t>
            </a:r>
          </a:p>
          <a:p>
            <a:endParaRPr lang="en-US" sz="3200" i="1" baseline="30000" dirty="0"/>
          </a:p>
          <a:p>
            <a:r>
              <a:rPr lang="en-US" sz="3200" i="1" baseline="30000" dirty="0" smtClean="0"/>
              <a:t>The </a:t>
            </a:r>
            <a:r>
              <a:rPr lang="en-US" sz="3200" i="1" baseline="30000" dirty="0"/>
              <a:t>size of the effect for people at two degrees of separation (the friend of a friend) is </a:t>
            </a:r>
            <a:r>
              <a:rPr lang="en-US" sz="3200" i="1" baseline="30000" dirty="0" smtClean="0"/>
              <a:t>20% </a:t>
            </a:r>
            <a:r>
              <a:rPr lang="en-US" sz="3200" i="1" baseline="30000" dirty="0"/>
              <a:t>and for people at three degrees of separation (the friend of a friend of a friend) is </a:t>
            </a:r>
            <a:r>
              <a:rPr lang="en-US" sz="3200" i="1" baseline="30000" dirty="0" smtClean="0"/>
              <a:t>10%.</a:t>
            </a:r>
            <a:endParaRPr lang="en-US" sz="3200" i="1" dirty="0" smtClean="0">
              <a:latin typeface="Open Sans"/>
              <a:cs typeface="Open Sans"/>
            </a:endParaRPr>
          </a:p>
        </p:txBody>
      </p:sp>
      <p:sp>
        <p:nvSpPr>
          <p:cNvPr id="6" name="TextBox 5"/>
          <p:cNvSpPr txBox="1"/>
          <p:nvPr/>
        </p:nvSpPr>
        <p:spPr>
          <a:xfrm>
            <a:off x="179512" y="1772817"/>
            <a:ext cx="8064896" cy="461665"/>
          </a:xfrm>
          <a:prstGeom prst="rect">
            <a:avLst/>
          </a:prstGeom>
          <a:noFill/>
        </p:spPr>
        <p:txBody>
          <a:bodyPr wrap="square" rtlCol="0">
            <a:spAutoFit/>
          </a:bodyPr>
          <a:lstStyle/>
          <a:p>
            <a:r>
              <a:rPr lang="en-US" sz="2400" b="1" i="1" dirty="0" smtClean="0">
                <a:latin typeface="Open Sans"/>
                <a:cs typeface="Open Sans"/>
              </a:rPr>
              <a:t>Obesity is a contagious disease.</a:t>
            </a:r>
          </a:p>
        </p:txBody>
      </p:sp>
      <p:pic>
        <p:nvPicPr>
          <p:cNvPr id="7" name="Picture 6" descr="Social network determinants of obesit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6" y="2708920"/>
            <a:ext cx="4025900" cy="2736851"/>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92483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54314051.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90700"/>
            <a:ext cx="9144000" cy="5813400"/>
          </a:xfrm>
          <a:prstGeom prst="rect">
            <a:avLst/>
          </a:prstGeom>
        </p:spPr>
      </p:pic>
      <p:sp>
        <p:nvSpPr>
          <p:cNvPr id="3" name="TextBox 2"/>
          <p:cNvSpPr txBox="1"/>
          <p:nvPr/>
        </p:nvSpPr>
        <p:spPr>
          <a:xfrm>
            <a:off x="279400" y="1663700"/>
            <a:ext cx="8509000" cy="523220"/>
          </a:xfrm>
          <a:prstGeom prst="rect">
            <a:avLst/>
          </a:prstGeom>
          <a:noFill/>
        </p:spPr>
        <p:txBody>
          <a:bodyPr wrap="square" rtlCol="0">
            <a:spAutoFit/>
          </a:bodyPr>
          <a:lstStyle/>
          <a:p>
            <a:r>
              <a:rPr lang="en-US" sz="2800" i="1" dirty="0" smtClean="0">
                <a:solidFill>
                  <a:srgbClr val="FFFFFF"/>
                </a:solidFill>
                <a:latin typeface="Open Sans"/>
                <a:cs typeface="Open Sans"/>
              </a:rPr>
              <a:t>Strong African American Families (SAAF) Project</a:t>
            </a:r>
          </a:p>
        </p:txBody>
      </p:sp>
      <p:sp>
        <p:nvSpPr>
          <p:cNvPr id="5" name="Rectangle 4"/>
          <p:cNvSpPr/>
          <p:nvPr/>
        </p:nvSpPr>
        <p:spPr>
          <a:xfrm>
            <a:off x="-304800" y="4686301"/>
            <a:ext cx="9690100" cy="2984500"/>
          </a:xfrm>
          <a:prstGeom prst="rect">
            <a:avLst/>
          </a:prstGeom>
          <a:gradFill>
            <a:gsLst>
              <a:gs pos="0">
                <a:schemeClr val="bg1"/>
              </a:gs>
              <a:gs pos="100000">
                <a:schemeClr val="bg1">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0200" y="5341084"/>
            <a:ext cx="8813800" cy="1200328"/>
          </a:xfrm>
          <a:prstGeom prst="rect">
            <a:avLst/>
          </a:prstGeom>
          <a:noFill/>
        </p:spPr>
        <p:txBody>
          <a:bodyPr wrap="square" rtlCol="0">
            <a:spAutoFit/>
          </a:bodyPr>
          <a:lstStyle/>
          <a:p>
            <a:r>
              <a:rPr lang="en-US" sz="2400" i="1" dirty="0" smtClean="0">
                <a:latin typeface="Open Sans"/>
                <a:cs typeface="Open Sans"/>
              </a:rPr>
              <a:t>Eight years later, when children 19, blood tests measured six different inflammation markers. Those in SAAF group had significantly lower levels of every one, compared with controls.</a:t>
            </a:r>
          </a:p>
        </p:txBody>
      </p:sp>
      <p:sp>
        <p:nvSpPr>
          <p:cNvPr id="7" name="TextBox 6"/>
          <p:cNvSpPr txBox="1"/>
          <p:nvPr/>
        </p:nvSpPr>
        <p:spPr>
          <a:xfrm>
            <a:off x="685800" y="2216884"/>
            <a:ext cx="8750300" cy="1200328"/>
          </a:xfrm>
          <a:prstGeom prst="rect">
            <a:avLst/>
          </a:prstGeom>
          <a:noFill/>
        </p:spPr>
        <p:txBody>
          <a:bodyPr wrap="square" rtlCol="0">
            <a:spAutoFit/>
          </a:bodyPr>
          <a:lstStyle/>
          <a:p>
            <a:r>
              <a:rPr lang="en-US" sz="2400" i="1" dirty="0" err="1" smtClean="0">
                <a:solidFill>
                  <a:srgbClr val="FFFFFF"/>
                </a:solidFill>
                <a:effectLst>
                  <a:outerShdw blurRad="50800" dist="38100" dir="2700000" algn="tl" rotWithShape="0">
                    <a:srgbClr val="000000">
                      <a:alpha val="43000"/>
                    </a:srgbClr>
                  </a:outerShdw>
                </a:effectLst>
                <a:latin typeface="Open Sans"/>
                <a:cs typeface="Open Sans"/>
              </a:rPr>
              <a:t>Randomised</a:t>
            </a:r>
            <a: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t>, controlled trial, </a:t>
            </a:r>
            <a:b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br>
            <a: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t>700 families with 11-year-old children</a:t>
            </a:r>
          </a:p>
          <a:p>
            <a: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t>Taught the skill for </a:t>
            </a:r>
            <a:r>
              <a:rPr lang="en-US" sz="2400" i="1" dirty="0" err="1" smtClean="0">
                <a:solidFill>
                  <a:srgbClr val="FFFFFF"/>
                </a:solidFill>
                <a:effectLst>
                  <a:outerShdw blurRad="50800" dist="38100" dir="2700000" algn="tl" rotWithShape="0">
                    <a:srgbClr val="000000">
                      <a:alpha val="43000"/>
                    </a:srgbClr>
                  </a:outerShdw>
                </a:effectLst>
                <a:latin typeface="Open Sans"/>
                <a:cs typeface="Open Sans"/>
              </a:rPr>
              <a:t>nurturant</a:t>
            </a:r>
            <a: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t>, involved parenting</a:t>
            </a:r>
          </a:p>
        </p:txBody>
      </p:sp>
      <p:sp>
        <p:nvSpPr>
          <p:cNvPr id="8" name="TextBox 7"/>
          <p:cNvSpPr txBox="1"/>
          <p:nvPr/>
        </p:nvSpPr>
        <p:spPr>
          <a:xfrm>
            <a:off x="228600" y="6537525"/>
            <a:ext cx="8610600" cy="307777"/>
          </a:xfrm>
          <a:prstGeom prst="rect">
            <a:avLst/>
          </a:prstGeom>
          <a:noFill/>
        </p:spPr>
        <p:txBody>
          <a:bodyPr wrap="square" rtlCol="0">
            <a:spAutoFit/>
          </a:bodyPr>
          <a:lstStyle/>
          <a:p>
            <a:r>
              <a:rPr lang="en-US" sz="1400" dirty="0">
                <a:latin typeface="Open Sans"/>
                <a:cs typeface="Open Sans"/>
              </a:rPr>
              <a:t>Proceedings of the National Academy of Sciences of the United States of America, 111, 11287-11292.</a:t>
            </a:r>
            <a:endParaRPr lang="en-US" sz="1400" dirty="0" smtClean="0">
              <a:latin typeface="Open Sans"/>
              <a:cs typeface="Open Sans"/>
            </a:endParaRPr>
          </a:p>
        </p:txBody>
      </p:sp>
    </p:spTree>
    <p:extLst>
      <p:ext uri="{BB962C8B-B14F-4D97-AF65-F5344CB8AC3E}">
        <p14:creationId xmlns:p14="http://schemas.microsoft.com/office/powerpoint/2010/main" val="36718391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RP Experience Cor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 y="1765302"/>
            <a:ext cx="4394200" cy="3930271"/>
          </a:xfrm>
          <a:prstGeom prst="rect">
            <a:avLst/>
          </a:prstGeom>
        </p:spPr>
      </p:pic>
      <p:sp>
        <p:nvSpPr>
          <p:cNvPr id="5" name="Oval Callout 4"/>
          <p:cNvSpPr/>
          <p:nvPr/>
        </p:nvSpPr>
        <p:spPr>
          <a:xfrm flipV="1">
            <a:off x="5003800" y="1816101"/>
            <a:ext cx="3162300" cy="2120900"/>
          </a:xfrm>
          <a:prstGeom prst="wedgeEllipseCallout">
            <a:avLst>
              <a:gd name="adj1" fmla="val -80028"/>
              <a:gd name="adj2" fmla="val 402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dobeStock_74188161.jpe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87084" y="2082801"/>
            <a:ext cx="1553516" cy="1423399"/>
          </a:xfrm>
          <a:prstGeom prst="rect">
            <a:avLst/>
          </a:prstGeom>
        </p:spPr>
      </p:pic>
      <p:sp>
        <p:nvSpPr>
          <p:cNvPr id="6" name="TextBox 5"/>
          <p:cNvSpPr txBox="1"/>
          <p:nvPr/>
        </p:nvSpPr>
        <p:spPr>
          <a:xfrm>
            <a:off x="5016500" y="4102102"/>
            <a:ext cx="3860800" cy="1754327"/>
          </a:xfrm>
          <a:prstGeom prst="rect">
            <a:avLst/>
          </a:prstGeom>
          <a:noFill/>
        </p:spPr>
        <p:txBody>
          <a:bodyPr wrap="square" rtlCol="0">
            <a:spAutoFit/>
          </a:bodyPr>
          <a:lstStyle/>
          <a:p>
            <a:pPr marL="285750" indent="-285750">
              <a:buFont typeface="Arial"/>
              <a:buChar char="•"/>
            </a:pPr>
            <a:r>
              <a:rPr lang="en-US" i="1" dirty="0" smtClean="0">
                <a:latin typeface="Open Sans"/>
                <a:cs typeface="Open Sans"/>
              </a:rPr>
              <a:t>Improved performance on cognitive tests</a:t>
            </a:r>
          </a:p>
          <a:p>
            <a:pPr marL="285750" indent="-285750">
              <a:buFont typeface="Arial"/>
              <a:buChar char="•"/>
            </a:pPr>
            <a:r>
              <a:rPr lang="en-US" i="1" dirty="0" smtClean="0">
                <a:latin typeface="Open Sans"/>
                <a:cs typeface="Open Sans"/>
              </a:rPr>
              <a:t>Increased activity in pre-frontal cortex</a:t>
            </a:r>
          </a:p>
          <a:p>
            <a:pPr marL="285750" indent="-285750">
              <a:buFont typeface="Arial"/>
              <a:buChar char="•"/>
            </a:pPr>
            <a:r>
              <a:rPr lang="en-US" i="1" dirty="0" smtClean="0">
                <a:latin typeface="Open Sans"/>
                <a:cs typeface="Open Sans"/>
              </a:rPr>
              <a:t>Increased </a:t>
            </a:r>
            <a:r>
              <a:rPr lang="en-US" i="1" dirty="0">
                <a:latin typeface="Open Sans"/>
                <a:cs typeface="Open Sans"/>
              </a:rPr>
              <a:t>v</a:t>
            </a:r>
            <a:r>
              <a:rPr lang="en-US" i="1" dirty="0" smtClean="0">
                <a:latin typeface="Open Sans"/>
                <a:cs typeface="Open Sans"/>
              </a:rPr>
              <a:t>olume of hippocampus</a:t>
            </a:r>
          </a:p>
        </p:txBody>
      </p:sp>
      <p:sp>
        <p:nvSpPr>
          <p:cNvPr id="7" name="TextBox 6"/>
          <p:cNvSpPr txBox="1"/>
          <p:nvPr/>
        </p:nvSpPr>
        <p:spPr>
          <a:xfrm>
            <a:off x="5842000" y="3543300"/>
            <a:ext cx="1574800" cy="369332"/>
          </a:xfrm>
          <a:prstGeom prst="rect">
            <a:avLst/>
          </a:prstGeom>
          <a:noFill/>
        </p:spPr>
        <p:txBody>
          <a:bodyPr wrap="square" rtlCol="0">
            <a:spAutoFit/>
          </a:bodyPr>
          <a:lstStyle/>
          <a:p>
            <a:pPr algn="ctr"/>
            <a:r>
              <a:rPr lang="en-US" dirty="0" smtClean="0">
                <a:latin typeface="Open Sans"/>
                <a:cs typeface="Open Sans"/>
              </a:rPr>
              <a:t>fMRI</a:t>
            </a:r>
          </a:p>
        </p:txBody>
      </p:sp>
      <p:sp>
        <p:nvSpPr>
          <p:cNvPr id="8" name="TextBox 7"/>
          <p:cNvSpPr txBox="1"/>
          <p:nvPr/>
        </p:nvSpPr>
        <p:spPr>
          <a:xfrm>
            <a:off x="342900" y="5956300"/>
            <a:ext cx="8610600" cy="400110"/>
          </a:xfrm>
          <a:prstGeom prst="rect">
            <a:avLst/>
          </a:prstGeom>
          <a:noFill/>
        </p:spPr>
        <p:txBody>
          <a:bodyPr wrap="square" rtlCol="0">
            <a:spAutoFit/>
          </a:bodyPr>
          <a:lstStyle/>
          <a:p>
            <a:r>
              <a:rPr lang="en-US" sz="2000" b="1" i="1" dirty="0" smtClean="0">
                <a:latin typeface="Open Sans"/>
                <a:cs typeface="Open Sans"/>
              </a:rPr>
              <a:t>AARP Experience Corp volunteers – </a:t>
            </a:r>
            <a:r>
              <a:rPr lang="en-US" sz="2000" b="1" i="1" dirty="0" err="1" smtClean="0">
                <a:latin typeface="Open Sans"/>
                <a:cs typeface="Open Sans"/>
              </a:rPr>
              <a:t>randomised</a:t>
            </a:r>
            <a:r>
              <a:rPr lang="en-US" sz="2000" b="1" i="1" dirty="0" smtClean="0">
                <a:latin typeface="Open Sans"/>
                <a:cs typeface="Open Sans"/>
              </a:rPr>
              <a:t> controlled trial</a:t>
            </a:r>
          </a:p>
        </p:txBody>
      </p:sp>
      <p:sp>
        <p:nvSpPr>
          <p:cNvPr id="9" name="TextBox 8"/>
          <p:cNvSpPr txBox="1"/>
          <p:nvPr/>
        </p:nvSpPr>
        <p:spPr>
          <a:xfrm>
            <a:off x="190500" y="6451601"/>
            <a:ext cx="8597900" cy="307777"/>
          </a:xfrm>
          <a:prstGeom prst="rect">
            <a:avLst/>
          </a:prstGeom>
          <a:noFill/>
        </p:spPr>
        <p:txBody>
          <a:bodyPr wrap="square" rtlCol="0">
            <a:spAutoFit/>
          </a:bodyPr>
          <a:lstStyle/>
          <a:p>
            <a:r>
              <a:rPr lang="ro-RO" sz="1400" dirty="0">
                <a:latin typeface="Open Sans"/>
                <a:cs typeface="Open Sans"/>
              </a:rPr>
              <a:t>Alzheimers Dement. 2015 Nov;11(11):1340-8. doi: 10.1016/j.jalz.2014.12.005. Epub 2015 Mar 31.</a:t>
            </a:r>
            <a:endParaRPr lang="en-US" sz="1400" dirty="0" smtClean="0">
              <a:latin typeface="Open Sans"/>
              <a:cs typeface="Open Sans"/>
            </a:endParaRPr>
          </a:p>
        </p:txBody>
      </p:sp>
      <p:sp>
        <p:nvSpPr>
          <p:cNvPr id="10" name="TextBox 9"/>
          <p:cNvSpPr txBox="1"/>
          <p:nvPr/>
        </p:nvSpPr>
        <p:spPr>
          <a:xfrm>
            <a:off x="431800" y="5295900"/>
            <a:ext cx="1727200" cy="261610"/>
          </a:xfrm>
          <a:prstGeom prst="rect">
            <a:avLst/>
          </a:prstGeom>
          <a:noFill/>
        </p:spPr>
        <p:txBody>
          <a:bodyPr wrap="square" rtlCol="0">
            <a:spAutoFit/>
          </a:bodyPr>
          <a:lstStyle/>
          <a:p>
            <a:r>
              <a:rPr lang="en-US" sz="1100" dirty="0" smtClean="0">
                <a:solidFill>
                  <a:srgbClr val="FFFFFF"/>
                </a:solidFill>
                <a:latin typeface="Open Sans"/>
                <a:cs typeface="Open Sans"/>
              </a:rPr>
              <a:t>Credit: AARP Facebook</a:t>
            </a:r>
          </a:p>
        </p:txBody>
      </p:sp>
    </p:spTree>
    <p:extLst>
      <p:ext uri="{BB962C8B-B14F-4D97-AF65-F5344CB8AC3E}">
        <p14:creationId xmlns:p14="http://schemas.microsoft.com/office/powerpoint/2010/main" val="2427458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urtzorg log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642533"/>
            <a:ext cx="3132040" cy="5215467"/>
          </a:xfrm>
          <a:prstGeom prst="rect">
            <a:avLst/>
          </a:prstGeom>
        </p:spPr>
      </p:pic>
      <p:pic>
        <p:nvPicPr>
          <p:cNvPr id="3" name="Picture 2" descr="Buurtzorg nurs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29" y="3539067"/>
            <a:ext cx="4314104" cy="2912533"/>
          </a:xfrm>
          <a:prstGeom prst="rect">
            <a:avLst/>
          </a:prstGeom>
        </p:spPr>
      </p:pic>
      <p:sp>
        <p:nvSpPr>
          <p:cNvPr id="4" name="TextBox 3"/>
          <p:cNvSpPr txBox="1"/>
          <p:nvPr/>
        </p:nvSpPr>
        <p:spPr>
          <a:xfrm>
            <a:off x="2980267" y="1761067"/>
            <a:ext cx="6163733" cy="461665"/>
          </a:xfrm>
          <a:prstGeom prst="rect">
            <a:avLst/>
          </a:prstGeom>
          <a:noFill/>
        </p:spPr>
        <p:txBody>
          <a:bodyPr wrap="square" rtlCol="0">
            <a:spAutoFit/>
          </a:bodyPr>
          <a:lstStyle/>
          <a:p>
            <a:r>
              <a:rPr lang="en-US" sz="2400" b="1" dirty="0" smtClean="0">
                <a:latin typeface="Open Sans"/>
                <a:cs typeface="Open Sans"/>
              </a:rPr>
              <a:t>Home nursing care in the Netherlands</a:t>
            </a:r>
            <a:endParaRPr lang="en-US" sz="2400" b="1" dirty="0">
              <a:latin typeface="Open Sans"/>
              <a:cs typeface="Open Sans"/>
            </a:endParaRPr>
          </a:p>
        </p:txBody>
      </p:sp>
      <p:sp>
        <p:nvSpPr>
          <p:cNvPr id="5" name="TextBox 4"/>
          <p:cNvSpPr txBox="1"/>
          <p:nvPr/>
        </p:nvSpPr>
        <p:spPr>
          <a:xfrm>
            <a:off x="4978400" y="2333685"/>
            <a:ext cx="3810000" cy="4524315"/>
          </a:xfrm>
          <a:prstGeom prst="rect">
            <a:avLst/>
          </a:prstGeom>
          <a:noFill/>
        </p:spPr>
        <p:txBody>
          <a:bodyPr wrap="square" rtlCol="0">
            <a:spAutoFit/>
          </a:bodyPr>
          <a:lstStyle/>
          <a:p>
            <a:pPr marL="342900" indent="-342900">
              <a:buFont typeface="Arial"/>
              <a:buChar char="•"/>
            </a:pPr>
            <a:r>
              <a:rPr lang="en-US" sz="2400" i="1" dirty="0" smtClean="0">
                <a:latin typeface="Open Sans"/>
                <a:cs typeface="Open Sans"/>
              </a:rPr>
              <a:t>7,000 nurses</a:t>
            </a:r>
          </a:p>
          <a:p>
            <a:pPr marL="342900" indent="-342900">
              <a:buFont typeface="Arial"/>
              <a:buChar char="•"/>
            </a:pPr>
            <a:r>
              <a:rPr lang="en-US" sz="2400" i="1" dirty="0" smtClean="0">
                <a:latin typeface="Open Sans"/>
                <a:cs typeface="Open Sans"/>
              </a:rPr>
              <a:t>‘Best employer’ in the Netherlands 3 years running</a:t>
            </a:r>
          </a:p>
          <a:p>
            <a:pPr marL="342900" indent="-342900">
              <a:buFont typeface="Arial"/>
              <a:buChar char="•"/>
            </a:pPr>
            <a:r>
              <a:rPr lang="en-US" sz="2400" i="1" dirty="0" smtClean="0">
                <a:latin typeface="Open Sans"/>
                <a:cs typeface="Open Sans"/>
              </a:rPr>
              <a:t>Average patient satisfaction 9.1/10</a:t>
            </a:r>
          </a:p>
          <a:p>
            <a:pPr marL="342900" indent="-342900">
              <a:buFont typeface="Arial"/>
              <a:buChar char="•"/>
            </a:pPr>
            <a:r>
              <a:rPr lang="en-US" sz="2400" i="1" dirty="0" smtClean="0">
                <a:latin typeface="Open Sans"/>
                <a:cs typeface="Open Sans"/>
              </a:rPr>
              <a:t>ED visits reduced by 1/3</a:t>
            </a:r>
          </a:p>
          <a:p>
            <a:pPr marL="342900" indent="-342900">
              <a:buFont typeface="Arial"/>
              <a:buChar char="•"/>
            </a:pPr>
            <a:r>
              <a:rPr lang="en-US" sz="2400" i="1" dirty="0" smtClean="0">
                <a:latin typeface="Open Sans"/>
                <a:cs typeface="Open Sans"/>
              </a:rPr>
              <a:t>Patients recovered twice as fast</a:t>
            </a:r>
          </a:p>
          <a:p>
            <a:pPr marL="342900" indent="-342900">
              <a:buFont typeface="Arial"/>
              <a:buChar char="•"/>
            </a:pPr>
            <a:r>
              <a:rPr lang="en-US" sz="2400" i="1" dirty="0" smtClean="0">
                <a:latin typeface="Open Sans"/>
                <a:cs typeface="Open Sans"/>
              </a:rPr>
              <a:t>Productivity improved by 40%</a:t>
            </a:r>
            <a:br>
              <a:rPr lang="en-US" sz="2400" i="1" dirty="0" smtClean="0">
                <a:latin typeface="Open Sans"/>
                <a:cs typeface="Open Sans"/>
              </a:rPr>
            </a:br>
            <a:r>
              <a:rPr lang="en-US" sz="2400" i="1" dirty="0" smtClean="0">
                <a:latin typeface="Open Sans"/>
                <a:cs typeface="Open Sans"/>
              </a:rPr>
              <a:t>               </a:t>
            </a:r>
            <a:r>
              <a:rPr lang="en-US" sz="1600" i="1" dirty="0" smtClean="0">
                <a:latin typeface="Open Sans"/>
                <a:cs typeface="Open Sans"/>
              </a:rPr>
              <a:t>Ernst &amp; Young 2009</a:t>
            </a:r>
            <a:endParaRPr lang="en-US" sz="1600" i="1" dirty="0">
              <a:latin typeface="Open Sans"/>
              <a:cs typeface="Open Sans"/>
            </a:endParaRPr>
          </a:p>
        </p:txBody>
      </p:sp>
    </p:spTree>
    <p:extLst>
      <p:ext uri="{BB962C8B-B14F-4D97-AF65-F5344CB8AC3E}">
        <p14:creationId xmlns:p14="http://schemas.microsoft.com/office/powerpoint/2010/main" val="13647843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esit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533" y="1588227"/>
            <a:ext cx="9262533" cy="9158354"/>
          </a:xfrm>
          <a:prstGeom prst="rect">
            <a:avLst/>
          </a:prstGeom>
        </p:spPr>
      </p:pic>
      <p:sp>
        <p:nvSpPr>
          <p:cNvPr id="3" name="TextBox 2"/>
          <p:cNvSpPr txBox="1"/>
          <p:nvPr/>
        </p:nvSpPr>
        <p:spPr>
          <a:xfrm>
            <a:off x="1998133" y="4165601"/>
            <a:ext cx="6011334" cy="2554545"/>
          </a:xfrm>
          <a:prstGeom prst="rect">
            <a:avLst/>
          </a:prstGeom>
          <a:noFill/>
        </p:spPr>
        <p:txBody>
          <a:bodyPr wrap="square" rtlCol="0">
            <a:spAutoFit/>
          </a:bodyPr>
          <a:lstStyle/>
          <a:p>
            <a:r>
              <a:rPr lang="en-US" sz="3200" i="1" dirty="0" smtClean="0">
                <a:latin typeface="Open Sans"/>
                <a:cs typeface="Open Sans"/>
              </a:rPr>
              <a:t>United </a:t>
            </a:r>
            <a:r>
              <a:rPr lang="en-US" sz="3200" i="1" dirty="0" smtClean="0">
                <a:latin typeface="Open Sans"/>
                <a:cs typeface="Open Sans"/>
              </a:rPr>
              <a:t>Nations (UN): </a:t>
            </a:r>
            <a:r>
              <a:rPr lang="en-US" sz="3200" i="1" dirty="0">
                <a:latin typeface="Open Sans"/>
                <a:cs typeface="Open Sans"/>
              </a:rPr>
              <a:t>C</a:t>
            </a:r>
            <a:r>
              <a:rPr lang="en-US" sz="3200" i="1" dirty="0" smtClean="0">
                <a:latin typeface="Open Sans"/>
                <a:cs typeface="Open Sans"/>
              </a:rPr>
              <a:t>hronic </a:t>
            </a:r>
            <a:r>
              <a:rPr lang="en-US" sz="3200" i="1" dirty="0" smtClean="0">
                <a:latin typeface="Open Sans"/>
                <a:cs typeface="Open Sans"/>
              </a:rPr>
              <a:t>disease and cancer </a:t>
            </a:r>
            <a:r>
              <a:rPr lang="en-US" sz="3200" i="1" dirty="0" smtClean="0">
                <a:latin typeface="Open Sans"/>
                <a:cs typeface="Open Sans"/>
              </a:rPr>
              <a:t>can be reduced 80% by adopting a healthy </a:t>
            </a:r>
            <a:r>
              <a:rPr lang="en-US" sz="3200" i="1" dirty="0" smtClean="0">
                <a:latin typeface="Open Sans"/>
                <a:cs typeface="Open Sans"/>
              </a:rPr>
              <a:t>lifestyle. </a:t>
            </a:r>
            <a:r>
              <a:rPr lang="en-US" sz="3200" i="1" dirty="0">
                <a:latin typeface="Open Sans"/>
                <a:cs typeface="Open Sans"/>
              </a:rPr>
              <a:t>H</a:t>
            </a:r>
            <a:r>
              <a:rPr lang="en-US" sz="3200" i="1" dirty="0" smtClean="0">
                <a:latin typeface="Open Sans"/>
                <a:cs typeface="Open Sans"/>
              </a:rPr>
              <a:t>appy </a:t>
            </a:r>
            <a:r>
              <a:rPr lang="en-US" sz="3200" i="1" dirty="0" smtClean="0">
                <a:latin typeface="Open Sans"/>
                <a:cs typeface="Open Sans"/>
              </a:rPr>
              <a:t>people make healthy choices</a:t>
            </a:r>
            <a:endParaRPr lang="en-US" sz="3200" i="1" dirty="0">
              <a:latin typeface="Open Sans"/>
              <a:cs typeface="Open Sans"/>
            </a:endParaRPr>
          </a:p>
        </p:txBody>
      </p:sp>
    </p:spTree>
    <p:extLst>
      <p:ext uri="{BB962C8B-B14F-4D97-AF65-F5344CB8AC3E}">
        <p14:creationId xmlns:p14="http://schemas.microsoft.com/office/powerpoint/2010/main" val="34851857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Open Sans"/>
            <a:cs typeface="Open Sans"/>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34479</TotalTime>
  <Words>1916</Words>
  <Application>Microsoft Macintosh PowerPoint</Application>
  <PresentationFormat>On-screen Show (4:3)</PresentationFormat>
  <Paragraphs>107</Paragraphs>
  <Slides>10</Slides>
  <Notes>10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Office Theme</vt:lpstr>
      <vt:lpstr>2_Office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Nandini Nair</dc:creator>
  <cp:lastModifiedBy>Robin Youngson</cp:lastModifiedBy>
  <cp:revision>376</cp:revision>
  <dcterms:created xsi:type="dcterms:W3CDTF">2013-05-03T05:45:09Z</dcterms:created>
  <dcterms:modified xsi:type="dcterms:W3CDTF">2017-08-20T03:51:41Z</dcterms:modified>
</cp:coreProperties>
</file>