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84" r:id="rId3"/>
    <p:sldMasterId id="2147483660" r:id="rId4"/>
  </p:sldMasterIdLst>
  <p:notesMasterIdLst>
    <p:notesMasterId r:id="rId9"/>
  </p:notesMasterIdLst>
  <p:handoutMasterIdLst>
    <p:handoutMasterId r:id="rId10"/>
  </p:handoutMasterIdLst>
  <p:sldIdLst>
    <p:sldId id="604" r:id="rId5"/>
    <p:sldId id="607" r:id="rId6"/>
    <p:sldId id="605" r:id="rId7"/>
    <p:sldId id="60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CCA4"/>
    <a:srgbClr val="4C007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32" autoAdjust="0"/>
  </p:normalViewPr>
  <p:slideViewPr>
    <p:cSldViewPr snapToGrid="0">
      <p:cViewPr>
        <p:scale>
          <a:sx n="75" d="100"/>
          <a:sy n="75" d="100"/>
        </p:scale>
        <p:origin x="-712" y="6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 Receiving diagnostic tests</c:v>
                </c:pt>
              </c:strCache>
            </c:strRef>
          </c:tx>
          <c:invertIfNegative val="0"/>
          <c:cat>
            <c:strRef>
              <c:f>Sheet1!$A$2:$A$3</c:f>
              <c:strCache>
                <c:ptCount val="2"/>
                <c:pt idx="0">
                  <c:v>Common ground</c:v>
                </c:pt>
                <c:pt idx="1">
                  <c:v>No common ground</c:v>
                </c:pt>
              </c:strCache>
            </c:strRef>
          </c:cat>
          <c:val>
            <c:numRef>
              <c:f>Sheet1!$B$2:$B$3</c:f>
              <c:numCache>
                <c:formatCode>0</c:formatCode>
                <c:ptCount val="2"/>
                <c:pt idx="0">
                  <c:v>4.1</c:v>
                </c:pt>
                <c:pt idx="1">
                  <c:v>25.4</c:v>
                </c:pt>
              </c:numCache>
            </c:numRef>
          </c:val>
        </c:ser>
        <c:dLbls>
          <c:showLegendKey val="0"/>
          <c:showVal val="0"/>
          <c:showCatName val="0"/>
          <c:showSerName val="0"/>
          <c:showPercent val="0"/>
          <c:showBubbleSize val="0"/>
        </c:dLbls>
        <c:gapWidth val="150"/>
        <c:shape val="box"/>
        <c:axId val="-2126395320"/>
        <c:axId val="-2125614488"/>
        <c:axId val="0"/>
      </c:bar3DChart>
      <c:catAx>
        <c:axId val="-2126395320"/>
        <c:scaling>
          <c:orientation val="minMax"/>
        </c:scaling>
        <c:delete val="0"/>
        <c:axPos val="l"/>
        <c:majorTickMark val="out"/>
        <c:minorTickMark val="none"/>
        <c:tickLblPos val="nextTo"/>
        <c:txPr>
          <a:bodyPr/>
          <a:lstStyle/>
          <a:p>
            <a:pPr>
              <a:defRPr b="1"/>
            </a:pPr>
            <a:endParaRPr lang="en-US"/>
          </a:p>
        </c:txPr>
        <c:crossAx val="-2125614488"/>
        <c:crosses val="autoZero"/>
        <c:auto val="1"/>
        <c:lblAlgn val="ctr"/>
        <c:lblOffset val="100"/>
        <c:noMultiLvlLbl val="0"/>
      </c:catAx>
      <c:valAx>
        <c:axId val="-2125614488"/>
        <c:scaling>
          <c:orientation val="minMax"/>
        </c:scaling>
        <c:delete val="0"/>
        <c:axPos val="b"/>
        <c:majorGridlines/>
        <c:numFmt formatCode="0" sourceLinked="1"/>
        <c:majorTickMark val="out"/>
        <c:minorTickMark val="none"/>
        <c:tickLblPos val="nextTo"/>
        <c:crossAx val="-21263953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 Receiving specialist referral</c:v>
                </c:pt>
              </c:strCache>
            </c:strRef>
          </c:tx>
          <c:invertIfNegative val="0"/>
          <c:cat>
            <c:strRef>
              <c:f>Sheet1!$A$2:$A$3</c:f>
              <c:strCache>
                <c:ptCount val="2"/>
                <c:pt idx="0">
                  <c:v>Common ground</c:v>
                </c:pt>
                <c:pt idx="1">
                  <c:v>No common ground</c:v>
                </c:pt>
              </c:strCache>
            </c:strRef>
          </c:cat>
          <c:val>
            <c:numRef>
              <c:f>Sheet1!$B$2:$B$3</c:f>
              <c:numCache>
                <c:formatCode>0</c:formatCode>
                <c:ptCount val="2"/>
                <c:pt idx="0">
                  <c:v>6.1</c:v>
                </c:pt>
                <c:pt idx="1">
                  <c:v>14.9</c:v>
                </c:pt>
              </c:numCache>
            </c:numRef>
          </c:val>
        </c:ser>
        <c:dLbls>
          <c:showLegendKey val="0"/>
          <c:showVal val="0"/>
          <c:showCatName val="0"/>
          <c:showSerName val="0"/>
          <c:showPercent val="0"/>
          <c:showBubbleSize val="0"/>
        </c:dLbls>
        <c:gapWidth val="150"/>
        <c:shape val="box"/>
        <c:axId val="-2060320200"/>
        <c:axId val="-2093251016"/>
        <c:axId val="0"/>
      </c:bar3DChart>
      <c:catAx>
        <c:axId val="-2060320200"/>
        <c:scaling>
          <c:orientation val="minMax"/>
        </c:scaling>
        <c:delete val="0"/>
        <c:axPos val="l"/>
        <c:majorTickMark val="out"/>
        <c:minorTickMark val="none"/>
        <c:tickLblPos val="nextTo"/>
        <c:txPr>
          <a:bodyPr/>
          <a:lstStyle/>
          <a:p>
            <a:pPr>
              <a:defRPr b="1"/>
            </a:pPr>
            <a:endParaRPr lang="en-US"/>
          </a:p>
        </c:txPr>
        <c:crossAx val="-2093251016"/>
        <c:crosses val="autoZero"/>
        <c:auto val="1"/>
        <c:lblAlgn val="ctr"/>
        <c:lblOffset val="100"/>
        <c:noMultiLvlLbl val="0"/>
      </c:catAx>
      <c:valAx>
        <c:axId val="-2093251016"/>
        <c:scaling>
          <c:orientation val="minMax"/>
        </c:scaling>
        <c:delete val="0"/>
        <c:axPos val="b"/>
        <c:majorGridlines/>
        <c:numFmt formatCode="0" sourceLinked="1"/>
        <c:majorTickMark val="out"/>
        <c:minorTickMark val="none"/>
        <c:tickLblPos val="nextTo"/>
        <c:crossAx val="-2060320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6D01D8-B925-FB4A-A1BB-C5461BDB293C}" type="datetimeFigureOut">
              <a:rPr lang="en-US" smtClean="0"/>
              <a:t>20/08/17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8E533A-E4B7-C944-AF9C-2AA4FDA37936}" type="slidenum">
              <a:rPr lang="en-US" smtClean="0"/>
              <a:t>‹#›</a:t>
            </a:fld>
            <a:endParaRPr lang="en-US"/>
          </a:p>
        </p:txBody>
      </p:sp>
    </p:spTree>
    <p:extLst>
      <p:ext uri="{BB962C8B-B14F-4D97-AF65-F5344CB8AC3E}">
        <p14:creationId xmlns:p14="http://schemas.microsoft.com/office/powerpoint/2010/main" val="74284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477C9A-1F07-274A-B8E0-EEEC28F9DBAC}" type="datetimeFigureOut">
              <a:rPr lang="en-US" smtClean="0"/>
              <a:t>20/08/17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A6591-58E4-4E41-B1FF-DEB68ECE9A09}" type="slidenum">
              <a:rPr lang="en-US" smtClean="0"/>
              <a:t>‹#›</a:t>
            </a:fld>
            <a:endParaRPr lang="en-US"/>
          </a:p>
        </p:txBody>
      </p:sp>
    </p:spTree>
    <p:extLst>
      <p:ext uri="{BB962C8B-B14F-4D97-AF65-F5344CB8AC3E}">
        <p14:creationId xmlns:p14="http://schemas.microsoft.com/office/powerpoint/2010/main" val="26214489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a:t>
            </a:r>
            <a:r>
              <a:rPr lang="en-US" baseline="0" dirty="0" smtClean="0"/>
              <a:t> professionals all around the world say, “We just don’t have time to care”. Extreme time pressure in the workplace is one of the factors for burnout. But in fact, caring has no dimensions of time – it’s an attitude and kindness and caring and wanting to address suffering. You can be extremely busy with all your tasks and do it in a grumpy, detached or uncaring way – as can occur in burnout – or you can do the exact same series of tasks with an attitude and kindness and caring – it takes the exact same amount of time.</a:t>
            </a:r>
          </a:p>
          <a:p>
            <a:endParaRPr lang="en-US" baseline="0" dirty="0" smtClean="0"/>
          </a:p>
          <a:p>
            <a:r>
              <a:rPr lang="en-US" baseline="0" dirty="0" smtClean="0"/>
              <a:t>Think of a personal story you could tell about nurses or doctors who displays different attitudes</a:t>
            </a:r>
          </a:p>
          <a:p>
            <a:endParaRPr lang="en-US" baseline="0" dirty="0" smtClean="0"/>
          </a:p>
          <a:p>
            <a:r>
              <a:rPr lang="en-US" baseline="0" dirty="0" smtClean="0"/>
              <a:t>When care is only focused on a series of tasks, time is mechanical, like the ticking second hand on a clock. When we make the human connection with compassionate care, time slows down </a:t>
            </a:r>
            <a:r>
              <a:rPr lang="en-US" baseline="0" smtClean="0"/>
              <a:t>and expands.</a:t>
            </a:r>
            <a:endParaRPr lang="en-US" dirty="0" smtClean="0"/>
          </a:p>
          <a:p>
            <a:endParaRPr lang="en-US" dirty="0"/>
          </a:p>
        </p:txBody>
      </p:sp>
      <p:sp>
        <p:nvSpPr>
          <p:cNvPr id="4" name="Slide Number Placeholder 3"/>
          <p:cNvSpPr>
            <a:spLocks noGrp="1"/>
          </p:cNvSpPr>
          <p:nvPr>
            <p:ph type="sldNum" sz="quarter" idx="10"/>
          </p:nvPr>
        </p:nvSpPr>
        <p:spPr/>
        <p:txBody>
          <a:bodyPr/>
          <a:lstStyle/>
          <a:p>
            <a:fld id="{393A6591-58E4-4E41-B1FF-DEB68ECE9A09}" type="slidenum">
              <a:rPr lang="en-US" smtClean="0"/>
              <a:t>1</a:t>
            </a:fld>
            <a:endParaRPr lang="en-US"/>
          </a:p>
        </p:txBody>
      </p:sp>
    </p:spTree>
    <p:extLst>
      <p:ext uri="{BB962C8B-B14F-4D97-AF65-F5344CB8AC3E}">
        <p14:creationId xmlns:p14="http://schemas.microsoft.com/office/powerpoint/2010/main" val="2560935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suggest you find your own story and image</a:t>
            </a:r>
            <a:r>
              <a:rPr lang="en-US" baseline="0" dirty="0" smtClean="0"/>
              <a:t> to go with this slide.</a:t>
            </a:r>
          </a:p>
          <a:p>
            <a:endParaRPr lang="en-US" baseline="0" dirty="0" smtClean="0"/>
          </a:p>
          <a:p>
            <a:r>
              <a:rPr lang="en-US" baseline="0" dirty="0" smtClean="0"/>
              <a:t>I use this image to tell the story of he day my 18-year old daughter was admitted to hospital after a serious car accident – she had a broken neck and back and other injuries (from which she fully recovered!).</a:t>
            </a:r>
          </a:p>
          <a:p>
            <a:endParaRPr lang="en-US" baseline="0" dirty="0" smtClean="0"/>
          </a:p>
          <a:p>
            <a:r>
              <a:rPr lang="en-US" baseline="0" dirty="0" smtClean="0"/>
              <a:t>I tell the story of how frightened and vulnerable we felt as parents and how, in that state you are incredibly sensitive and grateful for small acts of kindness and caring. On her first day in hospital, our daughter made many journeys along the corridors, cared for by an en extraordinarily compassionate and sensitive transit care nurse. On one journey, we passed along the corridor from one building to the next and there was a join in the floor, a metal strip. Mindful of our daughter’s broken bones, the nurse stopped the trolley and carefully lifted each wheel over the bump in the floor. I cannot tell that story without getting tears in my eyes. It took maybe 30 seconds. We will remember that act of kindness for the rest of our lives.</a:t>
            </a:r>
          </a:p>
          <a:p>
            <a:endParaRPr lang="en-US" baseline="0" dirty="0" smtClean="0"/>
          </a:p>
          <a:p>
            <a:r>
              <a:rPr lang="en-US" baseline="0" dirty="0" smtClean="0"/>
              <a:t>I suggest you don’t use my story but you find your own story about a brief moment of compassionate care, then </a:t>
            </a:r>
            <a:r>
              <a:rPr lang="en-US" baseline="0" dirty="0" err="1" smtClean="0"/>
              <a:t>seach</a:t>
            </a:r>
            <a:r>
              <a:rPr lang="en-US" baseline="0" dirty="0" smtClean="0"/>
              <a:t> for an image to represent the story.</a:t>
            </a:r>
            <a:endParaRPr lang="en-US" dirty="0"/>
          </a:p>
        </p:txBody>
      </p:sp>
      <p:sp>
        <p:nvSpPr>
          <p:cNvPr id="4" name="Slide Number Placeholder 3"/>
          <p:cNvSpPr>
            <a:spLocks noGrp="1"/>
          </p:cNvSpPr>
          <p:nvPr>
            <p:ph type="sldNum" sz="quarter" idx="10"/>
          </p:nvPr>
        </p:nvSpPr>
        <p:spPr/>
        <p:txBody>
          <a:bodyPr/>
          <a:lstStyle/>
          <a:p>
            <a:fld id="{393A6591-58E4-4E41-B1FF-DEB68ECE9A09}" type="slidenum">
              <a:rPr lang="en-US" smtClean="0"/>
              <a:t>2</a:t>
            </a:fld>
            <a:endParaRPr lang="en-US"/>
          </a:p>
        </p:txBody>
      </p:sp>
    </p:spTree>
    <p:extLst>
      <p:ext uri="{BB962C8B-B14F-4D97-AF65-F5344CB8AC3E}">
        <p14:creationId xmlns:p14="http://schemas.microsoft.com/office/powerpoint/2010/main" val="161109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Stewart M, Brown JB, Donner A, </a:t>
            </a:r>
            <a:r>
              <a:rPr lang="en-US" sz="1200" kern="1200" dirty="0" err="1" smtClean="0">
                <a:solidFill>
                  <a:schemeClr val="tx1"/>
                </a:solidFill>
                <a:latin typeface="+mn-lt"/>
                <a:ea typeface="+mn-ea"/>
                <a:cs typeface="+mn-cs"/>
              </a:rPr>
              <a:t>McWhinney</a:t>
            </a:r>
            <a:r>
              <a:rPr lang="en-US" sz="1200" kern="1200" dirty="0" smtClean="0">
                <a:solidFill>
                  <a:schemeClr val="tx1"/>
                </a:solidFill>
                <a:latin typeface="+mn-lt"/>
                <a:ea typeface="+mn-ea"/>
                <a:cs typeface="+mn-cs"/>
              </a:rPr>
              <a:t> IR, Oates J, Weston WW, et al. The impact of patient-centered care on outcomes. J </a:t>
            </a:r>
            <a:r>
              <a:rPr lang="en-US" sz="1200" kern="1200" dirty="0" err="1" smtClean="0">
                <a:solidFill>
                  <a:schemeClr val="tx1"/>
                </a:solidFill>
                <a:latin typeface="+mn-lt"/>
                <a:ea typeface="+mn-ea"/>
                <a:cs typeface="+mn-cs"/>
              </a:rPr>
              <a:t>Fam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Pract</a:t>
            </a:r>
            <a:r>
              <a:rPr lang="en-US" sz="1200" kern="1200" dirty="0" smtClean="0">
                <a:solidFill>
                  <a:schemeClr val="tx1"/>
                </a:solidFill>
                <a:latin typeface="+mn-lt"/>
                <a:ea typeface="+mn-ea"/>
                <a:cs typeface="+mn-cs"/>
              </a:rPr>
              <a:t>. 2000;49(9):796-804.</a:t>
            </a:r>
          </a:p>
          <a:p>
            <a:endParaRPr lang="en-US" dirty="0" smtClean="0"/>
          </a:p>
          <a:p>
            <a:r>
              <a:rPr lang="en-US" sz="1200" u="none" kern="1200" baseline="0" dirty="0" smtClean="0">
                <a:solidFill>
                  <a:schemeClr val="tx1"/>
                </a:solidFill>
                <a:latin typeface="+mn-lt"/>
                <a:ea typeface="+mn-ea"/>
                <a:cs typeface="+mn-cs"/>
              </a:rPr>
              <a:t>METHODS: We selected 39 family physicians at random, and 315 of their patients participated. Office visits were audiotaped and scored for patient-centered communication. In addition, patients were asked for their perceptions of the patient-centeredness of the visit.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What this important study shows is that when care is patient-centered and doctor and patient build trust or accord, patients have better clinical outcomes and there is a dramatic reduction in the need for subsequent diagnostic tests (6-fold reduction) and specialist referrals (almost a 3-fold reduction).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This is one of the reasons that compassionate, patient-centered care actually saves a lot of time because there is such a striking reduction in downstream work. Patient will often present with a long list of complaints but often none of these are the central issue. With careful listening, empathy and support often the root cause can be found and then all the list of complaint goes away. Traditional medical practice in short appointments focuses on treating symptoms so the demand for care is unending. Doctors largely create their own busyness.</a:t>
            </a:r>
            <a:endParaRPr lang="en-US" dirty="0"/>
          </a:p>
        </p:txBody>
      </p:sp>
      <p:sp>
        <p:nvSpPr>
          <p:cNvPr id="4" name="Slide Number Placeholder 3"/>
          <p:cNvSpPr>
            <a:spLocks noGrp="1"/>
          </p:cNvSpPr>
          <p:nvPr>
            <p:ph type="sldNum" sz="quarter" idx="10"/>
          </p:nvPr>
        </p:nvSpPr>
        <p:spPr/>
        <p:txBody>
          <a:bodyPr/>
          <a:lstStyle/>
          <a:p>
            <a:fld id="{ECAB13B8-E99B-2A48-8314-24B44A62EFD0}" type="slidenum">
              <a:rPr lang="en-US" smtClean="0"/>
              <a:t>3</a:t>
            </a:fld>
            <a:endParaRPr lang="en-US"/>
          </a:p>
        </p:txBody>
      </p:sp>
    </p:spTree>
    <p:extLst>
      <p:ext uri="{BB962C8B-B14F-4D97-AF65-F5344CB8AC3E}">
        <p14:creationId xmlns:p14="http://schemas.microsoft.com/office/powerpoint/2010/main" val="389675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smtClean="0"/>
              <a:t>we become’ body mechanics’ just treating</a:t>
            </a:r>
            <a:r>
              <a:rPr lang="en-US" baseline="0" dirty="0" smtClean="0"/>
              <a:t> symptoms or fixing broken bits of our patients, then the demand for care is overwhelming – because we take responsibility for trying to make the patient better.</a:t>
            </a:r>
          </a:p>
          <a:p>
            <a:endParaRPr lang="en-US" baseline="0" dirty="0" smtClean="0"/>
          </a:p>
          <a:p>
            <a:r>
              <a:rPr lang="en-US" baseline="0" dirty="0" smtClean="0"/>
              <a:t>In reality, every patient has extraordinary capacity for self healing – this natural healing response is elicited when we care for compassion. Even patient with conditions like chronic back pain can be seen as extraordinarily resilient – ask patients how they manage to live day after day, in spite of chronic pain. What are the skills an strengths they draw upon to cope with the pain</a:t>
            </a:r>
            <a:r>
              <a:rPr lang="en-US" baseline="0" dirty="0" smtClean="0"/>
              <a:t>?</a:t>
            </a:r>
          </a:p>
          <a:p>
            <a:endParaRPr lang="en-US" baseline="0" dirty="0" smtClean="0"/>
          </a:p>
          <a:p>
            <a:r>
              <a:rPr lang="en-US" baseline="0" dirty="0" smtClean="0"/>
              <a:t>When we switch into the mode of being healers rather than ‘body-mechanics’ we find that time expands, the demand of our patients dramatically reduces, and we have plenty of time to get our work done.</a:t>
            </a:r>
            <a:endParaRPr lang="en-US" dirty="0"/>
          </a:p>
        </p:txBody>
      </p:sp>
      <p:sp>
        <p:nvSpPr>
          <p:cNvPr id="4" name="Slide Number Placeholder 3"/>
          <p:cNvSpPr>
            <a:spLocks noGrp="1"/>
          </p:cNvSpPr>
          <p:nvPr>
            <p:ph type="sldNum" sz="quarter" idx="10"/>
          </p:nvPr>
        </p:nvSpPr>
        <p:spPr/>
        <p:txBody>
          <a:bodyPr/>
          <a:lstStyle/>
          <a:p>
            <a:fld id="{EF6EE301-EE1B-0B47-842A-95D597B5C39A}" type="slidenum">
              <a:rPr lang="en-US" smtClean="0"/>
              <a:t>4</a:t>
            </a:fld>
            <a:endParaRPr lang="en-US"/>
          </a:p>
        </p:txBody>
      </p:sp>
    </p:spTree>
    <p:extLst>
      <p:ext uri="{BB962C8B-B14F-4D97-AF65-F5344CB8AC3E}">
        <p14:creationId xmlns:p14="http://schemas.microsoft.com/office/powerpoint/2010/main" val="193483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75929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416650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115087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761804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34088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868679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725236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1291203-2A03-0648-9C92-E5FF73424428}" type="datetimeFigureOut">
              <a:rPr lang="en-US" smtClean="0"/>
              <a:t>20/08/17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66463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1291203-2A03-0648-9C92-E5FF73424428}" type="datetimeFigureOut">
              <a:rPr lang="en-US" smtClean="0"/>
              <a:t>20/08/17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687790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91203-2A03-0648-9C92-E5FF73424428}" type="datetimeFigureOut">
              <a:rPr lang="en-US" smtClean="0"/>
              <a:t>20/08/17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817574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3870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08991"/>
            <a:ext cx="8229600" cy="1143000"/>
          </a:xfrm>
          <a:prstGeom prst="rect">
            <a:avLst/>
          </a:prstGeom>
        </p:spPr>
        <p:txBody>
          <a:bodyPr/>
          <a:lstStyle/>
          <a:p>
            <a:r>
              <a:rPr lang="en-AU" dirty="0" smtClean="0"/>
              <a:t>Click to edit Master title style</a:t>
            </a:r>
            <a:endParaRPr lang="en-US" dirty="0"/>
          </a:p>
        </p:txBody>
      </p:sp>
      <p:sp>
        <p:nvSpPr>
          <p:cNvPr id="3" name="Content Placeholder 2"/>
          <p:cNvSpPr>
            <a:spLocks noGrp="1"/>
          </p:cNvSpPr>
          <p:nvPr>
            <p:ph idx="1"/>
          </p:nvPr>
        </p:nvSpPr>
        <p:spPr>
          <a:xfrm>
            <a:off x="457200" y="3137647"/>
            <a:ext cx="8229600" cy="2988516"/>
          </a:xfr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922290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147147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143294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0194676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763013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3996891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036B6-829E-234A-A69D-C62855102110}"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2961109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D036B6-829E-234A-A69D-C62855102110}"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002528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D036B6-829E-234A-A69D-C62855102110}" type="datetimeFigureOut">
              <a:rPr lang="en-US" smtClean="0"/>
              <a:t>20/08/17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933635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036B6-829E-234A-A69D-C62855102110}" type="datetimeFigureOut">
              <a:rPr lang="en-US" smtClean="0"/>
              <a:t>20/08/17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42458873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036B6-829E-234A-A69D-C62855102110}" type="datetimeFigureOut">
              <a:rPr lang="en-US" smtClean="0"/>
              <a:t>20/08/17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403354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606421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036B6-829E-234A-A69D-C62855102110}"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2531654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036B6-829E-234A-A69D-C62855102110}"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608684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8258838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7623570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036B6-829E-234A-A69D-C62855102110}" type="datetimeFigureOut">
              <a:rPr lang="en-US" smtClean="0"/>
              <a:t>20/08/17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861961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7618046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34088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8686798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7252361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1291203-2A03-0648-9C92-E5FF73424428}" type="datetimeFigureOut">
              <a:rPr lang="en-US" smtClean="0"/>
              <a:t>20/08/17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6646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4490524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1291203-2A03-0648-9C92-E5FF73424428}" type="datetimeFigureOut">
              <a:rPr lang="en-US" smtClean="0"/>
              <a:t>20/08/17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687790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91203-2A03-0648-9C92-E5FF73424428}" type="datetimeFigureOut">
              <a:rPr lang="en-US" smtClean="0"/>
              <a:t>20/08/17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817574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3870630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1471474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1432940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20/08/17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01946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1291203-2A03-0648-9C92-E5FF73424428}" type="datetimeFigureOut">
              <a:rPr lang="en-US" smtClean="0"/>
              <a:t>20/08/17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40884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1291203-2A03-0648-9C92-E5FF73424428}" type="datetimeFigureOut">
              <a:rPr lang="en-US" smtClean="0"/>
              <a:t>20/08/17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00369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91203-2A03-0648-9C92-E5FF73424428}" type="datetimeFigureOut">
              <a:rPr lang="en-US" smtClean="0"/>
              <a:t>20/08/17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63365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a:prstGeom prst="rect">
            <a:avLst/>
          </a:prstGeo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78224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a:prstGeom prst="rect">
            <a:avLst/>
          </a:prstGeo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20/08/17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244506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1203-2A03-0648-9C92-E5FF73424428}" type="datetimeFigureOut">
              <a:rPr lang="en-US" smtClean="0"/>
              <a:t>20/08/17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CF71-2EC9-DC4C-8C14-A59E16CFC26E}" type="slidenum">
              <a:rPr lang="en-US" smtClean="0"/>
              <a:t>‹#›</a:t>
            </a:fld>
            <a:endParaRPr lang="en-US"/>
          </a:p>
        </p:txBody>
      </p:sp>
      <p:cxnSp>
        <p:nvCxnSpPr>
          <p:cNvPr id="31" name="Straight Connector 30"/>
          <p:cNvCxnSpPr/>
          <p:nvPr userDrawn="1"/>
        </p:nvCxnSpPr>
        <p:spPr>
          <a:xfrm flipV="1">
            <a:off x="-203200" y="1"/>
            <a:ext cx="9486900" cy="13131"/>
          </a:xfrm>
          <a:prstGeom prst="line">
            <a:avLst/>
          </a:prstGeom>
          <a:ln w="635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194733" y="1540934"/>
            <a:ext cx="9503833" cy="12701"/>
          </a:xfrm>
          <a:prstGeom prst="line">
            <a:avLst/>
          </a:prstGeom>
          <a:ln w="11112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descr="HIH_hor_logo_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776246" y="319541"/>
            <a:ext cx="3249220" cy="967392"/>
          </a:xfrm>
          <a:prstGeom prst="rect">
            <a:avLst/>
          </a:prstGeom>
        </p:spPr>
      </p:pic>
      <p:sp>
        <p:nvSpPr>
          <p:cNvPr id="8" name="TextBox 7"/>
          <p:cNvSpPr txBox="1"/>
          <p:nvPr userDrawn="1"/>
        </p:nvSpPr>
        <p:spPr>
          <a:xfrm>
            <a:off x="423334" y="254001"/>
            <a:ext cx="1066800" cy="923330"/>
          </a:xfrm>
          <a:prstGeom prst="rect">
            <a:avLst/>
          </a:prstGeom>
          <a:noFill/>
        </p:spPr>
        <p:txBody>
          <a:bodyPr wrap="square" rtlCol="0">
            <a:spAutoFit/>
          </a:bodyPr>
          <a:lstStyle/>
          <a:p>
            <a:r>
              <a:rPr lang="en-US" dirty="0" smtClean="0">
                <a:latin typeface="Open Sans"/>
                <a:cs typeface="Open Sans"/>
              </a:rPr>
              <a:t>Your logo here</a:t>
            </a:r>
          </a:p>
        </p:txBody>
      </p:sp>
      <p:sp>
        <p:nvSpPr>
          <p:cNvPr id="9" name="TextBox 8"/>
          <p:cNvSpPr txBox="1"/>
          <p:nvPr userDrawn="1"/>
        </p:nvSpPr>
        <p:spPr>
          <a:xfrm>
            <a:off x="2438400" y="592667"/>
            <a:ext cx="2827867" cy="461665"/>
          </a:xfrm>
          <a:prstGeom prst="rect">
            <a:avLst/>
          </a:prstGeom>
          <a:noFill/>
        </p:spPr>
        <p:txBody>
          <a:bodyPr wrap="square" rtlCol="0">
            <a:spAutoFit/>
          </a:bodyPr>
          <a:lstStyle/>
          <a:p>
            <a:r>
              <a:rPr lang="en-US" sz="2400" dirty="0" smtClean="0">
                <a:latin typeface="Open Sans"/>
                <a:cs typeface="Open Sans"/>
              </a:rPr>
              <a:t>Optional title here</a:t>
            </a:r>
          </a:p>
        </p:txBody>
      </p:sp>
    </p:spTree>
    <p:extLst>
      <p:ext uri="{BB962C8B-B14F-4D97-AF65-F5344CB8AC3E}">
        <p14:creationId xmlns:p14="http://schemas.microsoft.com/office/powerpoint/2010/main" val="125630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00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1203-2A03-0648-9C92-E5FF73424428}" type="datetimeFigureOut">
              <a:rPr lang="en-US" smtClean="0"/>
              <a:t>20/08/17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CF71-2EC9-DC4C-8C14-A59E16CFC26E}" type="slidenum">
              <a:rPr lang="en-US" smtClean="0"/>
              <a:t>‹#›</a:t>
            </a:fld>
            <a:endParaRPr lang="en-US"/>
          </a:p>
        </p:txBody>
      </p:sp>
    </p:spTree>
    <p:extLst>
      <p:ext uri="{BB962C8B-B14F-4D97-AF65-F5344CB8AC3E}">
        <p14:creationId xmlns:p14="http://schemas.microsoft.com/office/powerpoint/2010/main" val="6063760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036B6-829E-234A-A69D-C62855102110}" type="datetimeFigureOut">
              <a:rPr lang="en-US" smtClean="0"/>
              <a:t>20/08/17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1322A-30A2-6946-9DC2-261F0542CF2F}" type="slidenum">
              <a:rPr lang="en-US" smtClean="0"/>
              <a:t>‹#›</a:t>
            </a:fld>
            <a:endParaRPr lang="en-US"/>
          </a:p>
        </p:txBody>
      </p:sp>
    </p:spTree>
    <p:extLst>
      <p:ext uri="{BB962C8B-B14F-4D97-AF65-F5344CB8AC3E}">
        <p14:creationId xmlns:p14="http://schemas.microsoft.com/office/powerpoint/2010/main" val="37733778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1203-2A03-0648-9C92-E5FF73424428}" type="datetimeFigureOut">
              <a:rPr lang="en-US" smtClean="0"/>
              <a:t>20/08/17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CF71-2EC9-DC4C-8C14-A59E16CFC26E}" type="slidenum">
              <a:rPr lang="en-US" smtClean="0"/>
              <a:t>‹#›</a:t>
            </a:fld>
            <a:endParaRPr lang="en-US"/>
          </a:p>
        </p:txBody>
      </p:sp>
    </p:spTree>
    <p:extLst>
      <p:ext uri="{BB962C8B-B14F-4D97-AF65-F5344CB8AC3E}">
        <p14:creationId xmlns:p14="http://schemas.microsoft.com/office/powerpoint/2010/main" val="606376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ring doctors hands.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598261"/>
            <a:ext cx="9144000" cy="6097905"/>
          </a:xfrm>
          <a:prstGeom prst="rect">
            <a:avLst/>
          </a:prstGeom>
        </p:spPr>
      </p:pic>
      <p:sp>
        <p:nvSpPr>
          <p:cNvPr id="5" name="TextBox 4"/>
          <p:cNvSpPr txBox="1"/>
          <p:nvPr/>
        </p:nvSpPr>
        <p:spPr>
          <a:xfrm>
            <a:off x="654173" y="2059084"/>
            <a:ext cx="2751378" cy="1569660"/>
          </a:xfrm>
          <a:prstGeom prst="rect">
            <a:avLst/>
          </a:prstGeom>
          <a:noFill/>
        </p:spPr>
        <p:txBody>
          <a:bodyPr wrap="square" rtlCol="0">
            <a:spAutoFit/>
          </a:bodyPr>
          <a:lstStyle/>
          <a:p>
            <a:r>
              <a:rPr lang="en-US" sz="3200" i="1" dirty="0" smtClean="0">
                <a:latin typeface="Open Sans"/>
                <a:cs typeface="Open Sans"/>
              </a:rPr>
              <a:t>Caring takes no time – it’s an attitude!</a:t>
            </a:r>
          </a:p>
        </p:txBody>
      </p:sp>
    </p:spTree>
    <p:extLst>
      <p:ext uri="{BB962C8B-B14F-4D97-AF65-F5344CB8AC3E}">
        <p14:creationId xmlns:p14="http://schemas.microsoft.com/office/powerpoint/2010/main" val="19529552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tient trolley wheels.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1578377"/>
            <a:ext cx="9275957" cy="6112103"/>
          </a:xfrm>
          <a:prstGeom prst="rect">
            <a:avLst/>
          </a:prstGeom>
        </p:spPr>
      </p:pic>
      <p:sp>
        <p:nvSpPr>
          <p:cNvPr id="3" name="TextBox 2"/>
          <p:cNvSpPr txBox="1"/>
          <p:nvPr/>
        </p:nvSpPr>
        <p:spPr>
          <a:xfrm>
            <a:off x="2159000" y="5664200"/>
            <a:ext cx="7150100" cy="1077218"/>
          </a:xfrm>
          <a:prstGeom prst="rect">
            <a:avLst/>
          </a:prstGeom>
          <a:noFill/>
        </p:spPr>
        <p:txBody>
          <a:bodyPr wrap="square" rtlCol="0">
            <a:spAutoFit/>
          </a:bodyPr>
          <a:lstStyle/>
          <a:p>
            <a:r>
              <a:rPr lang="en-US" sz="3200" i="1" dirty="0" smtClean="0">
                <a:latin typeface="Open Sans"/>
                <a:cs typeface="Open Sans"/>
              </a:rPr>
              <a:t>Caring is shown in the smallest acts that take just a moment…</a:t>
            </a:r>
          </a:p>
        </p:txBody>
      </p:sp>
    </p:spTree>
    <p:extLst>
      <p:ext uri="{BB962C8B-B14F-4D97-AF65-F5344CB8AC3E}">
        <p14:creationId xmlns:p14="http://schemas.microsoft.com/office/powerpoint/2010/main" val="1031975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07265359"/>
              </p:ext>
            </p:extLst>
          </p:nvPr>
        </p:nvGraphicFramePr>
        <p:xfrm>
          <a:off x="541871" y="2709335"/>
          <a:ext cx="3471333" cy="32681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2862267167"/>
              </p:ext>
            </p:extLst>
          </p:nvPr>
        </p:nvGraphicFramePr>
        <p:xfrm>
          <a:off x="4842938" y="2624668"/>
          <a:ext cx="3217333" cy="3437467"/>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152404" y="1693336"/>
            <a:ext cx="8771467" cy="1015663"/>
          </a:xfrm>
          <a:prstGeom prst="rect">
            <a:avLst/>
          </a:prstGeom>
          <a:solidFill>
            <a:schemeClr val="accent2">
              <a:lumMod val="20000"/>
              <a:lumOff val="80000"/>
            </a:schemeClr>
          </a:solidFill>
          <a:ln>
            <a:solidFill>
              <a:schemeClr val="tx1"/>
            </a:solidFill>
          </a:ln>
          <a:effectLst>
            <a:outerShdw blurRad="50800" dist="38100" dir="2700000" algn="tl" rotWithShape="0">
              <a:srgbClr val="000000">
                <a:alpha val="43000"/>
              </a:srgbClr>
            </a:outerShdw>
          </a:effectLst>
        </p:spPr>
        <p:txBody>
          <a:bodyPr wrap="square" rtlCol="0">
            <a:spAutoFit/>
          </a:bodyPr>
          <a:lstStyle/>
          <a:p>
            <a:r>
              <a:rPr lang="en-US" sz="2000" b="1" i="1" dirty="0" smtClean="0">
                <a:latin typeface="Open Sans"/>
                <a:cs typeface="Open Sans"/>
              </a:rPr>
              <a:t>Dramatic reduction in healthcare </a:t>
            </a:r>
            <a:r>
              <a:rPr lang="en-US" sz="2000" b="1" i="1" dirty="0" err="1" smtClean="0">
                <a:latin typeface="Open Sans"/>
                <a:cs typeface="Open Sans"/>
              </a:rPr>
              <a:t>utilisation</a:t>
            </a:r>
            <a:r>
              <a:rPr lang="en-US" sz="2000" b="1" i="1" dirty="0" smtClean="0">
                <a:latin typeface="Open Sans"/>
                <a:cs typeface="Open Sans"/>
              </a:rPr>
              <a:t> as a result of finding common ground with patient, through compassionate, patient-</a:t>
            </a:r>
            <a:r>
              <a:rPr lang="en-US" sz="2000" b="1" i="1" dirty="0" err="1" smtClean="0">
                <a:latin typeface="Open Sans"/>
                <a:cs typeface="Open Sans"/>
              </a:rPr>
              <a:t>centred</a:t>
            </a:r>
            <a:r>
              <a:rPr lang="en-US" sz="2000" b="1" i="1" dirty="0" smtClean="0">
                <a:latin typeface="Open Sans"/>
                <a:cs typeface="Open Sans"/>
              </a:rPr>
              <a:t>  primary care (Stewart 2000)</a:t>
            </a:r>
            <a:endParaRPr lang="en-US" sz="2000" b="1" i="1" dirty="0">
              <a:latin typeface="Open Sans"/>
              <a:cs typeface="Open Sans"/>
            </a:endParaRPr>
          </a:p>
        </p:txBody>
      </p:sp>
      <p:sp>
        <p:nvSpPr>
          <p:cNvPr id="5" name="TextBox 4"/>
          <p:cNvSpPr txBox="1"/>
          <p:nvPr/>
        </p:nvSpPr>
        <p:spPr>
          <a:xfrm>
            <a:off x="152400" y="5943937"/>
            <a:ext cx="8991600" cy="707886"/>
          </a:xfrm>
          <a:prstGeom prst="rect">
            <a:avLst/>
          </a:prstGeom>
          <a:noFill/>
        </p:spPr>
        <p:txBody>
          <a:bodyPr wrap="square" rtlCol="0">
            <a:spAutoFit/>
          </a:bodyPr>
          <a:lstStyle/>
          <a:p>
            <a:r>
              <a:rPr lang="en-US" sz="2000" i="1" dirty="0" smtClean="0">
                <a:latin typeface="Open Sans"/>
                <a:cs typeface="Open Sans"/>
              </a:rPr>
              <a:t>Patients who found common ground with their doctor also had better recovery from their discomfort and concern, and better mental health 2 months later</a:t>
            </a:r>
            <a:endParaRPr lang="en-US" sz="2000" i="1" dirty="0">
              <a:latin typeface="Open Sans"/>
              <a:cs typeface="Open Sans"/>
            </a:endParaRPr>
          </a:p>
        </p:txBody>
      </p:sp>
      <p:sp>
        <p:nvSpPr>
          <p:cNvPr id="6" name="TextBox 5"/>
          <p:cNvSpPr txBox="1"/>
          <p:nvPr/>
        </p:nvSpPr>
        <p:spPr>
          <a:xfrm>
            <a:off x="2353737" y="4021667"/>
            <a:ext cx="618067" cy="369332"/>
          </a:xfrm>
          <a:prstGeom prst="rect">
            <a:avLst/>
          </a:prstGeom>
          <a:noFill/>
        </p:spPr>
        <p:txBody>
          <a:bodyPr wrap="square" rtlCol="0">
            <a:spAutoFit/>
          </a:bodyPr>
          <a:lstStyle/>
          <a:p>
            <a:r>
              <a:rPr lang="en-US" dirty="0" smtClean="0"/>
              <a:t>25%</a:t>
            </a:r>
            <a:endParaRPr lang="en-US" dirty="0"/>
          </a:p>
        </p:txBody>
      </p:sp>
      <p:sp>
        <p:nvSpPr>
          <p:cNvPr id="7" name="TextBox 6"/>
          <p:cNvSpPr txBox="1"/>
          <p:nvPr/>
        </p:nvSpPr>
        <p:spPr>
          <a:xfrm>
            <a:off x="6400804" y="4766733"/>
            <a:ext cx="618067" cy="369332"/>
          </a:xfrm>
          <a:prstGeom prst="rect">
            <a:avLst/>
          </a:prstGeom>
          <a:noFill/>
        </p:spPr>
        <p:txBody>
          <a:bodyPr wrap="square" rtlCol="0">
            <a:spAutoFit/>
          </a:bodyPr>
          <a:lstStyle/>
          <a:p>
            <a:r>
              <a:rPr lang="en-US" dirty="0"/>
              <a:t>6</a:t>
            </a:r>
            <a:r>
              <a:rPr lang="en-US" dirty="0" smtClean="0"/>
              <a:t>%</a:t>
            </a:r>
            <a:endParaRPr lang="en-US" dirty="0"/>
          </a:p>
        </p:txBody>
      </p:sp>
      <p:sp>
        <p:nvSpPr>
          <p:cNvPr id="8" name="TextBox 7"/>
          <p:cNvSpPr txBox="1"/>
          <p:nvPr/>
        </p:nvSpPr>
        <p:spPr>
          <a:xfrm>
            <a:off x="6604001" y="4004735"/>
            <a:ext cx="618067" cy="369332"/>
          </a:xfrm>
          <a:prstGeom prst="rect">
            <a:avLst/>
          </a:prstGeom>
          <a:noFill/>
        </p:spPr>
        <p:txBody>
          <a:bodyPr wrap="square" rtlCol="0">
            <a:spAutoFit/>
          </a:bodyPr>
          <a:lstStyle/>
          <a:p>
            <a:r>
              <a:rPr lang="en-US" dirty="0"/>
              <a:t>1</a:t>
            </a:r>
            <a:r>
              <a:rPr lang="en-US" dirty="0" smtClean="0"/>
              <a:t>5%</a:t>
            </a:r>
            <a:endParaRPr lang="en-US" dirty="0"/>
          </a:p>
        </p:txBody>
      </p:sp>
      <p:sp>
        <p:nvSpPr>
          <p:cNvPr id="9" name="TextBox 8"/>
          <p:cNvSpPr txBox="1"/>
          <p:nvPr/>
        </p:nvSpPr>
        <p:spPr>
          <a:xfrm>
            <a:off x="2328335" y="4724400"/>
            <a:ext cx="618067" cy="369332"/>
          </a:xfrm>
          <a:prstGeom prst="rect">
            <a:avLst/>
          </a:prstGeom>
          <a:noFill/>
        </p:spPr>
        <p:txBody>
          <a:bodyPr wrap="square" rtlCol="0">
            <a:spAutoFit/>
          </a:bodyPr>
          <a:lstStyle/>
          <a:p>
            <a:r>
              <a:rPr lang="en-US" dirty="0"/>
              <a:t>4</a:t>
            </a:r>
            <a:r>
              <a:rPr lang="en-US" dirty="0" smtClean="0"/>
              <a:t>%</a:t>
            </a:r>
            <a:endParaRPr lang="en-US" dirty="0"/>
          </a:p>
        </p:txBody>
      </p:sp>
      <p:sp>
        <p:nvSpPr>
          <p:cNvPr id="10" name="Rectangle 9"/>
          <p:cNvSpPr/>
          <p:nvPr/>
        </p:nvSpPr>
        <p:spPr>
          <a:xfrm rot="16200000">
            <a:off x="1510242" y="-127352"/>
            <a:ext cx="6123517" cy="9144000"/>
          </a:xfrm>
          <a:prstGeom prst="rect">
            <a:avLst/>
          </a:prstGeom>
          <a:gradFill flip="none" rotWithShape="1">
            <a:gsLst>
              <a:gs pos="0">
                <a:schemeClr val="bg1"/>
              </a:gs>
              <a:gs pos="77000">
                <a:schemeClr val="bg1">
                  <a:alpha val="0"/>
                </a:schemeClr>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44305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267" y="1930400"/>
            <a:ext cx="6434666" cy="2709333"/>
          </a:xfrm>
          <a:prstGeom prst="rect">
            <a:avLst/>
          </a:prstGeom>
          <a:gradFill>
            <a:gsLst>
              <a:gs pos="0">
                <a:schemeClr val="accent1">
                  <a:tint val="100000"/>
                  <a:shade val="100000"/>
                  <a:satMod val="130000"/>
                </a:schemeClr>
              </a:gs>
              <a:gs pos="98000">
                <a:schemeClr val="accent1">
                  <a:tint val="50000"/>
                  <a:shade val="100000"/>
                  <a:satMod val="350000"/>
                  <a:alpha val="0"/>
                </a:schemeClr>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flipH="1">
            <a:off x="2167467" y="3725333"/>
            <a:ext cx="6434665" cy="2709333"/>
          </a:xfrm>
          <a:prstGeom prst="rect">
            <a:avLst/>
          </a:prstGeom>
          <a:gradFill flip="none" rotWithShape="1">
            <a:gsLst>
              <a:gs pos="0">
                <a:srgbClr val="FF6600"/>
              </a:gs>
              <a:gs pos="100000">
                <a:srgbClr val="FFFFFF">
                  <a:alpha val="0"/>
                </a:srgb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83405" y="2015067"/>
            <a:ext cx="2577340" cy="461665"/>
          </a:xfrm>
          <a:prstGeom prst="rect">
            <a:avLst/>
          </a:prstGeom>
          <a:noFill/>
          <a:effectLst>
            <a:outerShdw blurRad="50800" dist="38100" dir="2700000" algn="tl" rotWithShape="0">
              <a:srgbClr val="000000">
                <a:alpha val="43000"/>
              </a:srgbClr>
            </a:outerShdw>
          </a:effectLst>
        </p:spPr>
        <p:txBody>
          <a:bodyPr wrap="square" rtlCol="0">
            <a:spAutoFit/>
          </a:bodyPr>
          <a:lstStyle/>
          <a:p>
            <a:r>
              <a:rPr lang="en-US" sz="2400" b="1" dirty="0" smtClean="0">
                <a:solidFill>
                  <a:schemeClr val="bg1"/>
                </a:solidFill>
                <a:latin typeface="Open Sans"/>
                <a:cs typeface="Open Sans"/>
              </a:rPr>
              <a:t>OLD STORY…</a:t>
            </a:r>
            <a:endParaRPr lang="en-US" sz="2400" b="1" dirty="0">
              <a:solidFill>
                <a:schemeClr val="bg1"/>
              </a:solidFill>
              <a:latin typeface="Open Sans"/>
              <a:cs typeface="Open Sans"/>
            </a:endParaRPr>
          </a:p>
        </p:txBody>
      </p:sp>
      <p:sp>
        <p:nvSpPr>
          <p:cNvPr id="7" name="TextBox 6"/>
          <p:cNvSpPr txBox="1"/>
          <p:nvPr/>
        </p:nvSpPr>
        <p:spPr>
          <a:xfrm>
            <a:off x="6079066" y="5858933"/>
            <a:ext cx="2692400" cy="461665"/>
          </a:xfrm>
          <a:prstGeom prst="rect">
            <a:avLst/>
          </a:prstGeom>
          <a:noFill/>
          <a:effectLst>
            <a:outerShdw blurRad="50800" dist="38100" dir="2700000" algn="tl" rotWithShape="0">
              <a:srgbClr val="000000">
                <a:alpha val="43000"/>
              </a:srgbClr>
            </a:outerShdw>
          </a:effectLst>
        </p:spPr>
        <p:txBody>
          <a:bodyPr wrap="square" rtlCol="0">
            <a:spAutoFit/>
          </a:bodyPr>
          <a:lstStyle/>
          <a:p>
            <a:r>
              <a:rPr lang="en-US" sz="2400" b="1" dirty="0" smtClean="0">
                <a:solidFill>
                  <a:schemeClr val="bg1"/>
                </a:solidFill>
                <a:latin typeface="Open Sans"/>
                <a:cs typeface="Open Sans"/>
              </a:rPr>
              <a:t>… NEW STORY</a:t>
            </a:r>
            <a:endParaRPr lang="en-US" sz="2400" b="1" dirty="0">
              <a:solidFill>
                <a:schemeClr val="bg1"/>
              </a:solidFill>
              <a:latin typeface="Open Sans"/>
              <a:cs typeface="Open Sans"/>
            </a:endParaRPr>
          </a:p>
        </p:txBody>
      </p:sp>
      <p:sp>
        <p:nvSpPr>
          <p:cNvPr id="8" name="TextBox 7"/>
          <p:cNvSpPr txBox="1"/>
          <p:nvPr/>
        </p:nvSpPr>
        <p:spPr>
          <a:xfrm>
            <a:off x="1253067" y="2794000"/>
            <a:ext cx="4876800" cy="830997"/>
          </a:xfrm>
          <a:prstGeom prst="rect">
            <a:avLst/>
          </a:prstGeom>
          <a:noFill/>
        </p:spPr>
        <p:txBody>
          <a:bodyPr wrap="square" rtlCol="0">
            <a:spAutoFit/>
          </a:bodyPr>
          <a:lstStyle/>
          <a:p>
            <a:r>
              <a:rPr lang="en-US" sz="2400" i="1" dirty="0" smtClean="0">
                <a:latin typeface="Open Sans"/>
                <a:cs typeface="Open Sans"/>
              </a:rPr>
              <a:t>Patient demand is overwhelming and uncontrollable</a:t>
            </a:r>
            <a:endParaRPr lang="en-US" sz="2400" i="1" dirty="0">
              <a:latin typeface="Open Sans"/>
              <a:cs typeface="Open Sans"/>
            </a:endParaRPr>
          </a:p>
        </p:txBody>
      </p:sp>
      <p:sp>
        <p:nvSpPr>
          <p:cNvPr id="9" name="TextBox 8"/>
          <p:cNvSpPr txBox="1"/>
          <p:nvPr/>
        </p:nvSpPr>
        <p:spPr>
          <a:xfrm>
            <a:off x="3081866" y="4809067"/>
            <a:ext cx="5046133" cy="830997"/>
          </a:xfrm>
          <a:prstGeom prst="rect">
            <a:avLst/>
          </a:prstGeom>
          <a:noFill/>
        </p:spPr>
        <p:txBody>
          <a:bodyPr wrap="square" rtlCol="0">
            <a:spAutoFit/>
          </a:bodyPr>
          <a:lstStyle/>
          <a:p>
            <a:r>
              <a:rPr lang="en-US" sz="2400" i="1" dirty="0" smtClean="0">
                <a:latin typeface="Open Sans"/>
                <a:cs typeface="Open Sans"/>
              </a:rPr>
              <a:t>Patients are an abundant source of resilience, healing and wellbeing</a:t>
            </a:r>
            <a:endParaRPr lang="en-US" sz="2400" i="1" dirty="0">
              <a:latin typeface="Open Sans"/>
              <a:cs typeface="Open Sans"/>
            </a:endParaRPr>
          </a:p>
        </p:txBody>
      </p:sp>
      <p:sp>
        <p:nvSpPr>
          <p:cNvPr id="13" name="TextBox 12"/>
          <p:cNvSpPr txBox="1"/>
          <p:nvPr/>
        </p:nvSpPr>
        <p:spPr>
          <a:xfrm>
            <a:off x="253999" y="5232400"/>
            <a:ext cx="3175001" cy="1077218"/>
          </a:xfrm>
          <a:prstGeom prst="rect">
            <a:avLst/>
          </a:prstGeom>
          <a:noFill/>
        </p:spPr>
        <p:txBody>
          <a:bodyPr wrap="square" rtlCol="0">
            <a:spAutoFit/>
          </a:bodyPr>
          <a:lstStyle/>
          <a:p>
            <a:r>
              <a:rPr lang="en-US" sz="3200" b="1" dirty="0" smtClean="0">
                <a:solidFill>
                  <a:srgbClr val="008000"/>
                </a:solidFill>
              </a:rPr>
              <a:t>NEW ASSUMPTIONS…</a:t>
            </a:r>
            <a:endParaRPr lang="en-US" sz="3200" b="1" dirty="0">
              <a:solidFill>
                <a:srgbClr val="008000"/>
              </a:solidFill>
            </a:endParaRPr>
          </a:p>
        </p:txBody>
      </p:sp>
    </p:spTree>
    <p:extLst>
      <p:ext uri="{BB962C8B-B14F-4D97-AF65-F5344CB8AC3E}">
        <p14:creationId xmlns:p14="http://schemas.microsoft.com/office/powerpoint/2010/main" val="13476716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Open Sans"/>
            <a:cs typeface="Open Sans"/>
          </a:defRPr>
        </a:defPPr>
      </a:lst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30378</TotalTime>
  <Words>677</Words>
  <Application>Microsoft Macintosh PowerPoint</Application>
  <PresentationFormat>On-screen Show (4:3)</PresentationFormat>
  <Paragraphs>43</Paragraphs>
  <Slides>4</Slides>
  <Notes>4</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Office Theme</vt:lpstr>
      <vt:lpstr>2_Office Theme</vt:lpstr>
      <vt:lpstr>Custom Design</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Nandini Nair</dc:creator>
  <cp:lastModifiedBy>Robin Youngson</cp:lastModifiedBy>
  <cp:revision>361</cp:revision>
  <dcterms:created xsi:type="dcterms:W3CDTF">2013-05-03T05:45:09Z</dcterms:created>
  <dcterms:modified xsi:type="dcterms:W3CDTF">2017-08-20T04:16:10Z</dcterms:modified>
</cp:coreProperties>
</file>