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2" r:id="rId2"/>
    <p:sldMasterId id="2147483684" r:id="rId3"/>
    <p:sldMasterId id="2147483660" r:id="rId4"/>
  </p:sldMasterIdLst>
  <p:notesMasterIdLst>
    <p:notesMasterId r:id="rId27"/>
  </p:notesMasterIdLst>
  <p:handoutMasterIdLst>
    <p:handoutMasterId r:id="rId28"/>
  </p:handoutMasterIdLst>
  <p:sldIdLst>
    <p:sldId id="654" r:id="rId5"/>
    <p:sldId id="633" r:id="rId6"/>
    <p:sldId id="634" r:id="rId7"/>
    <p:sldId id="635" r:id="rId8"/>
    <p:sldId id="636" r:id="rId9"/>
    <p:sldId id="637" r:id="rId10"/>
    <p:sldId id="638" r:id="rId11"/>
    <p:sldId id="639" r:id="rId12"/>
    <p:sldId id="640" r:id="rId13"/>
    <p:sldId id="641" r:id="rId14"/>
    <p:sldId id="642" r:id="rId15"/>
    <p:sldId id="643" r:id="rId16"/>
    <p:sldId id="644" r:id="rId17"/>
    <p:sldId id="645" r:id="rId18"/>
    <p:sldId id="646" r:id="rId19"/>
    <p:sldId id="647" r:id="rId20"/>
    <p:sldId id="648" r:id="rId21"/>
    <p:sldId id="649" r:id="rId22"/>
    <p:sldId id="650" r:id="rId23"/>
    <p:sldId id="652" r:id="rId24"/>
    <p:sldId id="653" r:id="rId25"/>
    <p:sldId id="651"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clrMru>
    <a:srgbClr val="09CCA4"/>
    <a:srgbClr val="4C007C"/>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825" autoAdjust="0"/>
  </p:normalViewPr>
  <p:slideViewPr>
    <p:cSldViewPr snapToGrid="0">
      <p:cViewPr>
        <p:scale>
          <a:sx n="75" d="100"/>
          <a:sy n="75" d="100"/>
        </p:scale>
        <p:origin x="-1216" y="26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notesMaster" Target="notesMasters/notesMaster1.xml"/><Relationship Id="rId28" Type="http://schemas.openxmlformats.org/officeDocument/2006/relationships/handoutMaster" Target="handoutMasters/handout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16D01D8-B925-FB4A-A1BB-C5461BDB293C}" type="datetimeFigureOut">
              <a:rPr lang="en-US" smtClean="0"/>
              <a:t>19/08/17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08E533A-E4B7-C944-AF9C-2AA4FDA37936}" type="slidenum">
              <a:rPr lang="en-US" smtClean="0"/>
              <a:t>‹#›</a:t>
            </a:fld>
            <a:endParaRPr lang="en-US"/>
          </a:p>
        </p:txBody>
      </p:sp>
    </p:spTree>
    <p:extLst>
      <p:ext uri="{BB962C8B-B14F-4D97-AF65-F5344CB8AC3E}">
        <p14:creationId xmlns:p14="http://schemas.microsoft.com/office/powerpoint/2010/main" val="7428401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BFAF65B-8B63-B840-96CF-BB508E1FDBAE}" type="datetimeFigureOut">
              <a:rPr lang="en-US" smtClean="0"/>
              <a:t>19/08/17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F0152A-69B4-0346-B64E-23B885370CCE}" type="slidenum">
              <a:rPr lang="en-US" smtClean="0"/>
              <a:t>‹#›</a:t>
            </a:fld>
            <a:endParaRPr lang="en-US"/>
          </a:p>
        </p:txBody>
      </p:sp>
    </p:spTree>
    <p:extLst>
      <p:ext uri="{BB962C8B-B14F-4D97-AF65-F5344CB8AC3E}">
        <p14:creationId xmlns:p14="http://schemas.microsoft.com/office/powerpoint/2010/main" val="147321486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Patient-</a:t>
            </a:r>
            <a:r>
              <a:rPr lang="en-US" dirty="0" err="1" smtClean="0"/>
              <a:t>centred</a:t>
            </a:r>
            <a:r>
              <a:rPr lang="en-US" dirty="0" smtClean="0"/>
              <a:t> care is a term I don’t like because it ignores the person of the health professional. Healing occurs in relationship. </a:t>
            </a:r>
          </a:p>
          <a:p>
            <a:endParaRPr lang="en-US" dirty="0" smtClean="0"/>
          </a:p>
          <a:p>
            <a:r>
              <a:rPr lang="en-US" dirty="0" smtClean="0"/>
              <a:t>We have largely reduced medicine to a materialistic science where we </a:t>
            </a:r>
            <a:r>
              <a:rPr lang="en-US" dirty="0" err="1" smtClean="0"/>
              <a:t>standardise</a:t>
            </a:r>
            <a:r>
              <a:rPr lang="en-US" dirty="0" smtClean="0"/>
              <a:t> treatments for disease (using ‘evidence-based</a:t>
            </a:r>
            <a:r>
              <a:rPr lang="en-US" baseline="0" dirty="0" smtClean="0"/>
              <a:t> practice) but we don’t take care of the whole patient. We have almost no evidence based guidelines for treating a whole person, as opposed to a pathology</a:t>
            </a:r>
          </a:p>
          <a:p>
            <a:endParaRPr lang="en-US" baseline="0" dirty="0" smtClean="0"/>
          </a:p>
          <a:p>
            <a:r>
              <a:rPr lang="en-US" baseline="0" dirty="0" smtClean="0"/>
              <a:t>A preferable term is “relationship-based care”. One of the best text is the book, “Relationship-Based Care – a Model for transforming relationships” edited by Mary </a:t>
            </a:r>
            <a:r>
              <a:rPr lang="en-US" baseline="0" dirty="0" err="1" smtClean="0"/>
              <a:t>Koloroutis</a:t>
            </a:r>
            <a:r>
              <a:rPr lang="en-US" baseline="0" dirty="0" smtClean="0"/>
              <a:t>. A newly published book is “Advancing Relationship-Based Cultures” edited by </a:t>
            </a:r>
            <a:r>
              <a:rPr lang="en-US" baseline="0" dirty="0" err="1" smtClean="0"/>
              <a:t>Koloroutis</a:t>
            </a:r>
            <a:r>
              <a:rPr lang="en-US" baseline="0" dirty="0" smtClean="0"/>
              <a:t> and Abelson.</a:t>
            </a:r>
            <a:endParaRPr lang="en-US" dirty="0"/>
          </a:p>
        </p:txBody>
      </p:sp>
      <p:sp>
        <p:nvSpPr>
          <p:cNvPr id="4" name="Slide Number Placeholder 3"/>
          <p:cNvSpPr>
            <a:spLocks noGrp="1"/>
          </p:cNvSpPr>
          <p:nvPr>
            <p:ph type="sldNum" sz="quarter" idx="10"/>
          </p:nvPr>
        </p:nvSpPr>
        <p:spPr/>
        <p:txBody>
          <a:bodyPr/>
          <a:lstStyle/>
          <a:p>
            <a:fld id="{5189833F-7019-8448-B898-326DF63DCF53}" type="slidenum">
              <a:rPr lang="en-US" smtClean="0"/>
              <a:t>2</a:t>
            </a:fld>
            <a:endParaRPr lang="en-US"/>
          </a:p>
        </p:txBody>
      </p:sp>
    </p:spTree>
    <p:extLst>
      <p:ext uri="{BB962C8B-B14F-4D97-AF65-F5344CB8AC3E}">
        <p14:creationId xmlns:p14="http://schemas.microsoft.com/office/powerpoint/2010/main" val="17464758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err="1" smtClean="0"/>
              <a:t>Redelmeier</a:t>
            </a:r>
            <a:r>
              <a:rPr lang="en-US" sz="1200" dirty="0" smtClean="0"/>
              <a:t> DA, </a:t>
            </a:r>
            <a:r>
              <a:rPr lang="en-US" sz="1200" dirty="0" err="1" smtClean="0"/>
              <a:t>Molin</a:t>
            </a:r>
            <a:r>
              <a:rPr lang="en-US" sz="1200" dirty="0" smtClean="0"/>
              <a:t> JP, </a:t>
            </a:r>
            <a:r>
              <a:rPr lang="en-US" sz="1200" dirty="0" err="1" smtClean="0"/>
              <a:t>Tibshirani</a:t>
            </a:r>
            <a:r>
              <a:rPr lang="en-US" sz="1200" dirty="0" smtClean="0"/>
              <a:t> RJ. A </a:t>
            </a:r>
            <a:r>
              <a:rPr lang="en-US" sz="1200" dirty="0" err="1" smtClean="0"/>
              <a:t>randomised</a:t>
            </a:r>
            <a:r>
              <a:rPr lang="en-US" sz="1200" dirty="0" smtClean="0"/>
              <a:t> trial of compassionate care for the homeless in an emergency department. Lancet. 1995;345(8958):1131-4.</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u="none" kern="1200" baseline="0" dirty="0" smtClean="0">
                <a:solidFill>
                  <a:schemeClr val="tx1"/>
                </a:solidFill>
                <a:latin typeface="+mn-lt"/>
                <a:ea typeface="+mn-ea"/>
                <a:cs typeface="+mn-cs"/>
              </a:rPr>
              <a:t>Abstract</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u="none" kern="1200" baseline="0" dirty="0" smtClean="0">
                <a:solidFill>
                  <a:schemeClr val="tx1"/>
                </a:solidFill>
                <a:latin typeface="+mn-lt"/>
                <a:ea typeface="+mn-ea"/>
                <a:cs typeface="+mn-cs"/>
              </a:rPr>
              <a:t>Homeless adults often visit emergency departments and often leave dissatisfied. We tested whether compassionate care, by improving patient satisfaction, can alter subsequent use of emergency services. We identified 133 consecutive homeless adults visiting one inner-city emergency department who were not acutely psychotic, extremely intoxicated, unable to speak English, or medically unstable. Half were randomly assigned to receive compassionate contact from trained volunteers. All patients otherwise had usual care and were followed for repeat visits to emergency departments. We found that rates of use were high, with patients making an average of seven visits a year (0.60 per month). More than a third of all patients made two or more visits within two days of each other. The average number of visits per month after intervention was significantly lower for patients who received compassionate care (0.43 </a:t>
            </a:r>
            <a:r>
              <a:rPr lang="en-US" sz="1200" u="none" kern="1200" baseline="0" dirty="0" err="1" smtClean="0">
                <a:solidFill>
                  <a:schemeClr val="tx1"/>
                </a:solidFill>
                <a:latin typeface="+mn-lt"/>
                <a:ea typeface="+mn-ea"/>
                <a:cs typeface="+mn-cs"/>
              </a:rPr>
              <a:t>vs</a:t>
            </a:r>
            <a:r>
              <a:rPr lang="en-US" sz="1200" u="none" kern="1200" baseline="0" dirty="0" smtClean="0">
                <a:solidFill>
                  <a:schemeClr val="tx1"/>
                </a:solidFill>
                <a:latin typeface="+mn-lt"/>
                <a:ea typeface="+mn-ea"/>
                <a:cs typeface="+mn-cs"/>
              </a:rPr>
              <a:t> 0.65, p = 0.018). Analyses adjusting for each patient's previous rate of use confirmed that compassionate care led to a one third reduction in the number of return visits within one month (95% CI 14 to 40%). Compassionate management of selected homeless adults decreases repeat visits to the emergency department. One explanation is that patients tend to return frequently until they are satisfied with their treatment.</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u="none"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u="none" kern="1200" baseline="0" dirty="0" smtClean="0">
                <a:solidFill>
                  <a:schemeClr val="tx1"/>
                </a:solidFill>
                <a:latin typeface="+mn-lt"/>
                <a:ea typeface="+mn-ea"/>
                <a:cs typeface="+mn-cs"/>
              </a:rPr>
              <a:t>The compassionate contact was simply a volunteer talking with the patient. All patients received ‘usual medical care’ – which begs the question, what is missing from ‘usual’ medical care if merely talking to a volunteer can reduce admissions by 30%</a:t>
            </a:r>
            <a:endParaRPr lang="en-AU" sz="1200" dirty="0" smtClean="0"/>
          </a:p>
        </p:txBody>
      </p:sp>
      <p:sp>
        <p:nvSpPr>
          <p:cNvPr id="4" name="Slide Number Placeholder 3"/>
          <p:cNvSpPr>
            <a:spLocks noGrp="1"/>
          </p:cNvSpPr>
          <p:nvPr>
            <p:ph type="sldNum" sz="quarter" idx="10"/>
          </p:nvPr>
        </p:nvSpPr>
        <p:spPr/>
        <p:txBody>
          <a:bodyPr/>
          <a:lstStyle/>
          <a:p>
            <a:fld id="{35F0152A-69B4-0346-B64E-23B885370CCE}" type="slidenum">
              <a:rPr lang="en-US" smtClean="0"/>
              <a:t>11</a:t>
            </a:fld>
            <a:endParaRPr lang="en-US"/>
          </a:p>
        </p:txBody>
      </p:sp>
    </p:spTree>
    <p:extLst>
      <p:ext uri="{BB962C8B-B14F-4D97-AF65-F5344CB8AC3E}">
        <p14:creationId xmlns:p14="http://schemas.microsoft.com/office/powerpoint/2010/main" val="28744346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Egbert LD, </a:t>
            </a:r>
            <a:r>
              <a:rPr lang="en-US" sz="1200" dirty="0" err="1" smtClean="0"/>
              <a:t>Battit</a:t>
            </a:r>
            <a:r>
              <a:rPr lang="en-US" sz="1200" dirty="0" smtClean="0"/>
              <a:t> GE, Welch CE, Bartlett MK. Reduction of Postoperative Pain by Encouragement and Instruction of Patients. A Study of Doctor-Patient Rapport. The New England Journal of Medicine. 1964;270:825-7.</a:t>
            </a:r>
            <a:endParaRPr lang="en-AU" sz="1200" dirty="0" smtClean="0"/>
          </a:p>
          <a:p>
            <a:endParaRPr lang="en-US" dirty="0" smtClean="0"/>
          </a:p>
          <a:p>
            <a:r>
              <a:rPr lang="en-US" dirty="0" smtClean="0"/>
              <a:t>This well-designed, controlled trial at a Harvard hospital was published 50 years ago. As</a:t>
            </a:r>
            <a:r>
              <a:rPr lang="en-US" baseline="0" dirty="0" smtClean="0"/>
              <a:t> I say, It’s a study of anesthesiologists being nice, or not so nice to patients in the pre-op consultation. All anesthesiologists were randomly assigned to deliver their pre-op consultation according to two different ‘scripts’. One was to carry out the consultation in an expert but clinically detached way (frankly, the way I behaved for most of my career). The second ‘script’ asked the anesthesiologist to perform the same clinical tasks but in addition be more supportive and positive towards the patient – some anesthesiologists might have found this difficult. The outcome measures were ‘total dose of morphine in the five days after surgery’ and ‘average length of stay’.</a:t>
            </a:r>
          </a:p>
          <a:p>
            <a:endParaRPr lang="en-US" baseline="0" dirty="0" smtClean="0"/>
          </a:p>
          <a:p>
            <a:r>
              <a:rPr lang="en-US" baseline="0" dirty="0" smtClean="0"/>
              <a:t>The finding were extraordinary and maybe hard to believe – however a very similar study was published in 2016 (next slide) and showed major impact on clinical outcomes of an empathetic, supportive pre-op consultation compared with a more detached one.</a:t>
            </a:r>
            <a:endParaRPr lang="en-US" dirty="0"/>
          </a:p>
        </p:txBody>
      </p:sp>
      <p:sp>
        <p:nvSpPr>
          <p:cNvPr id="4" name="Slide Number Placeholder 3"/>
          <p:cNvSpPr>
            <a:spLocks noGrp="1"/>
          </p:cNvSpPr>
          <p:nvPr>
            <p:ph type="sldNum" sz="quarter" idx="10"/>
          </p:nvPr>
        </p:nvSpPr>
        <p:spPr/>
        <p:txBody>
          <a:bodyPr/>
          <a:lstStyle/>
          <a:p>
            <a:fld id="{35F0152A-69B4-0346-B64E-23B885370CCE}" type="slidenum">
              <a:rPr lang="en-US" smtClean="0"/>
              <a:t>12</a:t>
            </a:fld>
            <a:endParaRPr lang="en-US"/>
          </a:p>
        </p:txBody>
      </p:sp>
    </p:spTree>
    <p:extLst>
      <p:ext uri="{BB962C8B-B14F-4D97-AF65-F5344CB8AC3E}">
        <p14:creationId xmlns:p14="http://schemas.microsoft.com/office/powerpoint/2010/main" val="36022880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Pereira L, </a:t>
            </a:r>
            <a:r>
              <a:rPr lang="en-US" sz="1200" kern="1200" dirty="0" err="1" smtClean="0">
                <a:solidFill>
                  <a:schemeClr val="tx1"/>
                </a:solidFill>
                <a:latin typeface="+mn-lt"/>
                <a:ea typeface="+mn-ea"/>
                <a:cs typeface="+mn-cs"/>
              </a:rPr>
              <a:t>Figueiredo</a:t>
            </a:r>
            <a:r>
              <a:rPr lang="en-US" sz="1200" kern="1200" dirty="0" smtClean="0">
                <a:solidFill>
                  <a:schemeClr val="tx1"/>
                </a:solidFill>
                <a:latin typeface="+mn-lt"/>
                <a:ea typeface="+mn-ea"/>
                <a:cs typeface="+mn-cs"/>
              </a:rPr>
              <a:t>-Braga M, </a:t>
            </a:r>
            <a:r>
              <a:rPr lang="en-US" sz="1200" kern="1200" dirty="0" err="1" smtClean="0">
                <a:solidFill>
                  <a:schemeClr val="tx1"/>
                </a:solidFill>
                <a:latin typeface="+mn-lt"/>
                <a:ea typeface="+mn-ea"/>
                <a:cs typeface="+mn-cs"/>
              </a:rPr>
              <a:t>Carvalho</a:t>
            </a:r>
            <a:r>
              <a:rPr lang="en-US" sz="1200" kern="1200" dirty="0" smtClean="0">
                <a:solidFill>
                  <a:schemeClr val="tx1"/>
                </a:solidFill>
                <a:latin typeface="+mn-lt"/>
                <a:ea typeface="+mn-ea"/>
                <a:cs typeface="+mn-cs"/>
              </a:rPr>
              <a:t> IP. Preoperative anxiety in ambulatory surgery: The impact of an empathic patient-centered approach on psychological and clinical outcomes. Patient </a:t>
            </a:r>
            <a:r>
              <a:rPr lang="en-US" sz="1200" kern="1200" dirty="0" err="1" smtClean="0">
                <a:solidFill>
                  <a:schemeClr val="tx1"/>
                </a:solidFill>
                <a:latin typeface="+mn-lt"/>
                <a:ea typeface="+mn-ea"/>
                <a:cs typeface="+mn-cs"/>
              </a:rPr>
              <a:t>Educ</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Couns</a:t>
            </a:r>
            <a:r>
              <a:rPr lang="en-US" sz="1200" kern="1200" dirty="0" smtClean="0">
                <a:solidFill>
                  <a:schemeClr val="tx1"/>
                </a:solidFill>
                <a:latin typeface="+mn-lt"/>
                <a:ea typeface="+mn-ea"/>
                <a:cs typeface="+mn-cs"/>
              </a:rPr>
              <a:t>. 2016;99(5):733-8.</a:t>
            </a:r>
          </a:p>
          <a:p>
            <a:endParaRPr lang="en-US" dirty="0" smtClean="0"/>
          </a:p>
          <a:p>
            <a:r>
              <a:rPr lang="en-US" dirty="0" smtClean="0"/>
              <a:t>Randomized, controlled trial of 104 patients having ambulatory general surgery. Half the patients had a patient-centered,</a:t>
            </a:r>
            <a:r>
              <a:rPr lang="en-US" baseline="0" dirty="0" smtClean="0"/>
              <a:t> empathetic consultation, half were just given standardized pre-operative information.</a:t>
            </a:r>
            <a:endParaRPr lang="en-US" dirty="0" smtClean="0"/>
          </a:p>
          <a:p>
            <a:endParaRPr lang="en-US" dirty="0" smtClean="0"/>
          </a:p>
          <a:p>
            <a:r>
              <a:rPr lang="en-US" dirty="0" smtClean="0"/>
              <a:t>Surgical wound healing was measured objectively, day by day, and was better in patients treated with empathy. Many studies now show that compassionate care makes a very significant difference to objective</a:t>
            </a:r>
            <a:r>
              <a:rPr lang="en-US" baseline="0" dirty="0" smtClean="0"/>
              <a:t> clinical outcomes, not just subjective measures such as pain and anxiety.</a:t>
            </a:r>
            <a:endParaRPr lang="en-US" dirty="0"/>
          </a:p>
        </p:txBody>
      </p:sp>
      <p:sp>
        <p:nvSpPr>
          <p:cNvPr id="4" name="Slide Number Placeholder 3"/>
          <p:cNvSpPr>
            <a:spLocks noGrp="1"/>
          </p:cNvSpPr>
          <p:nvPr>
            <p:ph type="sldNum" sz="quarter" idx="10"/>
          </p:nvPr>
        </p:nvSpPr>
        <p:spPr/>
        <p:txBody>
          <a:bodyPr/>
          <a:lstStyle/>
          <a:p>
            <a:fld id="{35F0152A-69B4-0346-B64E-23B885370CCE}" type="slidenum">
              <a:rPr lang="en-US" smtClean="0"/>
              <a:t>13</a:t>
            </a:fld>
            <a:endParaRPr lang="en-US"/>
          </a:p>
        </p:txBody>
      </p:sp>
    </p:spTree>
    <p:extLst>
      <p:ext uri="{BB962C8B-B14F-4D97-AF65-F5344CB8AC3E}">
        <p14:creationId xmlns:p14="http://schemas.microsoft.com/office/powerpoint/2010/main" val="23623384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1.	</a:t>
            </a:r>
            <a:r>
              <a:rPr lang="en-US" sz="1200" kern="1200" dirty="0" err="1" smtClean="0">
                <a:solidFill>
                  <a:schemeClr val="tx1"/>
                </a:solidFill>
                <a:latin typeface="+mn-lt"/>
                <a:ea typeface="+mn-ea"/>
                <a:cs typeface="+mn-cs"/>
              </a:rPr>
              <a:t>Steinhausen</a:t>
            </a:r>
            <a:r>
              <a:rPr lang="en-US" sz="1200" kern="1200" dirty="0" smtClean="0">
                <a:solidFill>
                  <a:schemeClr val="tx1"/>
                </a:solidFill>
                <a:latin typeface="+mn-lt"/>
                <a:ea typeface="+mn-ea"/>
                <a:cs typeface="+mn-cs"/>
              </a:rPr>
              <a:t> S, </a:t>
            </a:r>
            <a:r>
              <a:rPr lang="en-US" sz="1200" kern="1200" dirty="0" err="1" smtClean="0">
                <a:solidFill>
                  <a:schemeClr val="tx1"/>
                </a:solidFill>
                <a:latin typeface="+mn-lt"/>
                <a:ea typeface="+mn-ea"/>
                <a:cs typeface="+mn-cs"/>
              </a:rPr>
              <a:t>Ommen</a:t>
            </a:r>
            <a:r>
              <a:rPr lang="en-US" sz="1200" kern="1200" dirty="0" smtClean="0">
                <a:solidFill>
                  <a:schemeClr val="tx1"/>
                </a:solidFill>
                <a:latin typeface="+mn-lt"/>
                <a:ea typeface="+mn-ea"/>
                <a:cs typeface="+mn-cs"/>
              </a:rPr>
              <a:t> O, </a:t>
            </a:r>
            <a:r>
              <a:rPr lang="en-US" sz="1200" kern="1200" dirty="0" err="1" smtClean="0">
                <a:solidFill>
                  <a:schemeClr val="tx1"/>
                </a:solidFill>
                <a:latin typeface="+mn-lt"/>
                <a:ea typeface="+mn-ea"/>
                <a:cs typeface="+mn-cs"/>
              </a:rPr>
              <a:t>Thum</a:t>
            </a:r>
            <a:r>
              <a:rPr lang="en-US" sz="1200" kern="1200" dirty="0" smtClean="0">
                <a:solidFill>
                  <a:schemeClr val="tx1"/>
                </a:solidFill>
                <a:latin typeface="+mn-lt"/>
                <a:ea typeface="+mn-ea"/>
                <a:cs typeface="+mn-cs"/>
              </a:rPr>
              <a:t> S, </a:t>
            </a:r>
            <a:r>
              <a:rPr lang="en-US" sz="1200" kern="1200" dirty="0" err="1" smtClean="0">
                <a:solidFill>
                  <a:schemeClr val="tx1"/>
                </a:solidFill>
                <a:latin typeface="+mn-lt"/>
                <a:ea typeface="+mn-ea"/>
                <a:cs typeface="+mn-cs"/>
              </a:rPr>
              <a:t>Lefering</a:t>
            </a:r>
            <a:r>
              <a:rPr lang="en-US" sz="1200" kern="1200" dirty="0" smtClean="0">
                <a:solidFill>
                  <a:schemeClr val="tx1"/>
                </a:solidFill>
                <a:latin typeface="+mn-lt"/>
                <a:ea typeface="+mn-ea"/>
                <a:cs typeface="+mn-cs"/>
              </a:rPr>
              <a:t> R, Koehler T, </a:t>
            </a:r>
            <a:r>
              <a:rPr lang="en-US" sz="1200" kern="1200" dirty="0" err="1" smtClean="0">
                <a:solidFill>
                  <a:schemeClr val="tx1"/>
                </a:solidFill>
                <a:latin typeface="+mn-lt"/>
                <a:ea typeface="+mn-ea"/>
                <a:cs typeface="+mn-cs"/>
              </a:rPr>
              <a:t>Neugebauer</a:t>
            </a:r>
            <a:r>
              <a:rPr lang="en-US" sz="1200" kern="1200" dirty="0" smtClean="0">
                <a:solidFill>
                  <a:schemeClr val="tx1"/>
                </a:solidFill>
                <a:latin typeface="+mn-lt"/>
                <a:ea typeface="+mn-ea"/>
                <a:cs typeface="+mn-cs"/>
              </a:rPr>
              <a:t> E, et al. Physician empathy and subjective evaluation of medical treatment outcome in trauma surgery patients. Patient </a:t>
            </a:r>
            <a:r>
              <a:rPr lang="en-US" sz="1200" kern="1200" dirty="0" err="1" smtClean="0">
                <a:solidFill>
                  <a:schemeClr val="tx1"/>
                </a:solidFill>
                <a:latin typeface="+mn-lt"/>
                <a:ea typeface="+mn-ea"/>
                <a:cs typeface="+mn-cs"/>
              </a:rPr>
              <a:t>Educ</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Couns</a:t>
            </a:r>
            <a:r>
              <a:rPr lang="en-US" sz="1200" kern="1200" dirty="0" smtClean="0">
                <a:solidFill>
                  <a:schemeClr val="tx1"/>
                </a:solidFill>
                <a:latin typeface="+mn-lt"/>
                <a:ea typeface="+mn-ea"/>
                <a:cs typeface="+mn-cs"/>
              </a:rPr>
              <a:t>. 2014;95(1):53-60.</a:t>
            </a:r>
          </a:p>
          <a:p>
            <a:endParaRPr lang="en-US" dirty="0" smtClean="0"/>
          </a:p>
          <a:p>
            <a:r>
              <a:rPr lang="en-US" sz="1200" u="none" kern="1200" baseline="0" dirty="0" smtClean="0">
                <a:solidFill>
                  <a:schemeClr val="tx1"/>
                </a:solidFill>
                <a:latin typeface="+mn-lt"/>
                <a:ea typeface="+mn-ea"/>
                <a:cs typeface="+mn-cs"/>
              </a:rPr>
              <a:t>OBJECTIVE: To analyze whether patients' perception of their medical treatment outcome is higher among patients who experienced a higher empathy by trauma surgeons during their stay in hospital. METHODS: 127 patients were surveyed six weeks after discharge from the trauma surgical general ward. Subjective evaluation of medical treatment outcome was measured with the corresponding scale from the Cologne Patient Questionnaire. Clinical empathy was assessed by using the CARE measure. The influence of physician empathy and control variables on a dichotomized index of subjective evaluation of medical treatment outcome was identified with a logistic regression. RESULTS: 120 patients were included in the logistic regression analysis. Compared to patients with physician empathy ratings of less than 30 points, patients with ratings of 41 points or higher have a 20-fold higher probability to be in the group with a better medical treatment outcome on the CPQ-scale (alpha-level&lt;.001, R(2) 46.9). CONCLUSION: Findings emphasize the importance of a well-functioning relationship between physician and patient even in a surgical setting where the focus is mostly on the bare medical treatment. PRACTICE IMPLICATIONS: Communication trainings i.e. in surgical education can be an effective way to improve the ability to show empathy with patients' concerns.</a:t>
            </a:r>
          </a:p>
          <a:p>
            <a:endParaRPr lang="en-US" sz="1200" u="none" kern="1200" baseline="0" dirty="0" smtClean="0">
              <a:solidFill>
                <a:schemeClr val="tx1"/>
              </a:solidFill>
              <a:latin typeface="+mn-lt"/>
              <a:ea typeface="+mn-ea"/>
              <a:cs typeface="+mn-cs"/>
            </a:endParaRPr>
          </a:p>
          <a:p>
            <a:r>
              <a:rPr lang="en-US" sz="1200" u="none" kern="1200" baseline="0" dirty="0" smtClean="0">
                <a:solidFill>
                  <a:schemeClr val="tx1"/>
                </a:solidFill>
                <a:latin typeface="+mn-lt"/>
                <a:ea typeface="+mn-ea"/>
                <a:cs typeface="+mn-cs"/>
              </a:rPr>
              <a:t>This study is important because it shows that even in emergency care – general surgical trauma – it’s not just the technical skills of the surgeon that are important in determining functional and clinical outcomes</a:t>
            </a:r>
            <a:endParaRPr lang="en-US" dirty="0"/>
          </a:p>
        </p:txBody>
      </p:sp>
      <p:sp>
        <p:nvSpPr>
          <p:cNvPr id="4" name="Slide Number Placeholder 3"/>
          <p:cNvSpPr>
            <a:spLocks noGrp="1"/>
          </p:cNvSpPr>
          <p:nvPr>
            <p:ph type="sldNum" sz="quarter" idx="10"/>
          </p:nvPr>
        </p:nvSpPr>
        <p:spPr/>
        <p:txBody>
          <a:bodyPr/>
          <a:lstStyle/>
          <a:p>
            <a:fld id="{35F0152A-69B4-0346-B64E-23B885370CCE}" type="slidenum">
              <a:rPr lang="en-US" smtClean="0"/>
              <a:t>14</a:t>
            </a:fld>
            <a:endParaRPr lang="en-US"/>
          </a:p>
        </p:txBody>
      </p:sp>
    </p:spTree>
    <p:extLst>
      <p:ext uri="{BB962C8B-B14F-4D97-AF65-F5344CB8AC3E}">
        <p14:creationId xmlns:p14="http://schemas.microsoft.com/office/powerpoint/2010/main" val="22963761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1.	Kelley JM, Kraft-Todd G, </a:t>
            </a:r>
            <a:r>
              <a:rPr lang="en-US" sz="1200" kern="1200" dirty="0" err="1" smtClean="0">
                <a:solidFill>
                  <a:schemeClr val="tx1"/>
                </a:solidFill>
                <a:latin typeface="+mn-lt"/>
                <a:ea typeface="+mn-ea"/>
                <a:cs typeface="+mn-cs"/>
              </a:rPr>
              <a:t>Schapira</a:t>
            </a:r>
            <a:r>
              <a:rPr lang="en-US" sz="1200" kern="1200" dirty="0" smtClean="0">
                <a:solidFill>
                  <a:schemeClr val="tx1"/>
                </a:solidFill>
                <a:latin typeface="+mn-lt"/>
                <a:ea typeface="+mn-ea"/>
                <a:cs typeface="+mn-cs"/>
              </a:rPr>
              <a:t> L, </a:t>
            </a:r>
            <a:r>
              <a:rPr lang="en-US" sz="1200" kern="1200" dirty="0" err="1" smtClean="0">
                <a:solidFill>
                  <a:schemeClr val="tx1"/>
                </a:solidFill>
                <a:latin typeface="+mn-lt"/>
                <a:ea typeface="+mn-ea"/>
                <a:cs typeface="+mn-cs"/>
              </a:rPr>
              <a:t>Kossowsky</a:t>
            </a:r>
            <a:r>
              <a:rPr lang="en-US" sz="1200" kern="1200" dirty="0" smtClean="0">
                <a:solidFill>
                  <a:schemeClr val="tx1"/>
                </a:solidFill>
                <a:latin typeface="+mn-lt"/>
                <a:ea typeface="+mn-ea"/>
                <a:cs typeface="+mn-cs"/>
              </a:rPr>
              <a:t> J, </a:t>
            </a:r>
            <a:r>
              <a:rPr lang="en-US" sz="1200" kern="1200" dirty="0" err="1" smtClean="0">
                <a:solidFill>
                  <a:schemeClr val="tx1"/>
                </a:solidFill>
                <a:latin typeface="+mn-lt"/>
                <a:ea typeface="+mn-ea"/>
                <a:cs typeface="+mn-cs"/>
              </a:rPr>
              <a:t>Riess</a:t>
            </a:r>
            <a:r>
              <a:rPr lang="en-US" sz="1200" kern="1200" dirty="0" smtClean="0">
                <a:solidFill>
                  <a:schemeClr val="tx1"/>
                </a:solidFill>
                <a:latin typeface="+mn-lt"/>
                <a:ea typeface="+mn-ea"/>
                <a:cs typeface="+mn-cs"/>
              </a:rPr>
              <a:t> H. The influence of the patient-clinician relationship on healthcare outcomes: a systematic review and meta-analysis of randomized controlled trials. </a:t>
            </a:r>
            <a:r>
              <a:rPr lang="en-US" sz="1200" kern="1200" dirty="0" err="1" smtClean="0">
                <a:solidFill>
                  <a:schemeClr val="tx1"/>
                </a:solidFill>
                <a:latin typeface="+mn-lt"/>
                <a:ea typeface="+mn-ea"/>
                <a:cs typeface="+mn-cs"/>
              </a:rPr>
              <a:t>PLoS</a:t>
            </a:r>
            <a:r>
              <a:rPr lang="en-US" sz="1200" kern="1200" dirty="0" smtClean="0">
                <a:solidFill>
                  <a:schemeClr val="tx1"/>
                </a:solidFill>
                <a:latin typeface="+mn-lt"/>
                <a:ea typeface="+mn-ea"/>
                <a:cs typeface="+mn-cs"/>
              </a:rPr>
              <a:t> One. 2014;9(4):e94207.</a:t>
            </a:r>
          </a:p>
          <a:p>
            <a:endParaRPr lang="en-US" dirty="0" smtClean="0"/>
          </a:p>
          <a:p>
            <a:r>
              <a:rPr lang="en-US" dirty="0" smtClean="0"/>
              <a:t>Helen </a:t>
            </a:r>
            <a:r>
              <a:rPr lang="en-US" dirty="0" err="1" smtClean="0"/>
              <a:t>Riess</a:t>
            </a:r>
            <a:r>
              <a:rPr lang="en-US" dirty="0" smtClean="0"/>
              <a:t> at Harvard is a world authority</a:t>
            </a:r>
            <a:r>
              <a:rPr lang="en-US" baseline="0" dirty="0" smtClean="0"/>
              <a:t> on the impact of empathy on clinical outcomes. Her group performed a meta-analysis of the 13 best-designed, randomized, controlled trials that examined whether interventions to improve the relationship between health professional and patient made a difference to objectively measured clinical outcomes.</a:t>
            </a:r>
          </a:p>
          <a:p>
            <a:endParaRPr lang="en-US" baseline="0" dirty="0" smtClean="0"/>
          </a:p>
          <a:p>
            <a:r>
              <a:rPr lang="en-US" baseline="0" dirty="0" smtClean="0"/>
              <a:t>The answer was “yes”. Although the effect size is relatively small, so are the results of many well-established medical and therapeutic interventions. For instance, they calculated that for a male patient, 5-year cardiovascular mortality would be reduced more by having a caring doctor, than the effect size of smoking cessation, or aspirin therapy.</a:t>
            </a:r>
            <a:endParaRPr lang="en-US" dirty="0"/>
          </a:p>
        </p:txBody>
      </p:sp>
      <p:sp>
        <p:nvSpPr>
          <p:cNvPr id="4" name="Slide Number Placeholder 3"/>
          <p:cNvSpPr>
            <a:spLocks noGrp="1"/>
          </p:cNvSpPr>
          <p:nvPr>
            <p:ph type="sldNum" sz="quarter" idx="10"/>
          </p:nvPr>
        </p:nvSpPr>
        <p:spPr/>
        <p:txBody>
          <a:bodyPr/>
          <a:lstStyle/>
          <a:p>
            <a:fld id="{35F0152A-69B4-0346-B64E-23B885370CCE}" type="slidenum">
              <a:rPr lang="en-US" smtClean="0"/>
              <a:t>15</a:t>
            </a:fld>
            <a:endParaRPr lang="en-US"/>
          </a:p>
        </p:txBody>
      </p:sp>
    </p:spTree>
    <p:extLst>
      <p:ext uri="{BB962C8B-B14F-4D97-AF65-F5344CB8AC3E}">
        <p14:creationId xmlns:p14="http://schemas.microsoft.com/office/powerpoint/2010/main" val="15735609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Monroe CM. The effects of therapeutic touch on pain. J Holist </a:t>
            </a:r>
            <a:r>
              <a:rPr lang="en-US" sz="1200" dirty="0" err="1" smtClean="0"/>
              <a:t>Nurs</a:t>
            </a:r>
            <a:r>
              <a:rPr lang="en-US" sz="1200" dirty="0" smtClean="0"/>
              <a:t>. 2009;27(2):85-92.</a:t>
            </a:r>
          </a:p>
          <a:p>
            <a:endParaRPr lang="en-AU" sz="1200" dirty="0" smtClean="0"/>
          </a:p>
          <a:p>
            <a:r>
              <a:rPr lang="en-US" sz="1200" dirty="0" smtClean="0"/>
              <a:t>Marta IE, </a:t>
            </a:r>
            <a:r>
              <a:rPr lang="en-US" sz="1200" dirty="0" err="1" smtClean="0"/>
              <a:t>Baldan</a:t>
            </a:r>
            <a:r>
              <a:rPr lang="en-US" sz="1200" dirty="0" smtClean="0"/>
              <a:t> SS, </a:t>
            </a:r>
            <a:r>
              <a:rPr lang="en-US" sz="1200" dirty="0" err="1" smtClean="0"/>
              <a:t>Berton</a:t>
            </a:r>
            <a:r>
              <a:rPr lang="en-US" sz="1200" dirty="0" smtClean="0"/>
              <a:t> AF, </a:t>
            </a:r>
            <a:r>
              <a:rPr lang="en-US" sz="1200" dirty="0" err="1" smtClean="0"/>
              <a:t>Pavam</a:t>
            </a:r>
            <a:r>
              <a:rPr lang="en-US" sz="1200" dirty="0" smtClean="0"/>
              <a:t> M, da Silva MJ. The effectiveness of therapeutic touch on pain, depression and sleep in patients with chronic pain: clinical trial. Rev Esc </a:t>
            </a:r>
            <a:r>
              <a:rPr lang="en-US" sz="1200" dirty="0" err="1" smtClean="0"/>
              <a:t>Enferm</a:t>
            </a:r>
            <a:r>
              <a:rPr lang="en-US" sz="1200" dirty="0" smtClean="0"/>
              <a:t> USP. 2010;44(4):1100-6.</a:t>
            </a:r>
          </a:p>
          <a:p>
            <a:endParaRPr lang="en-AU" sz="1200" dirty="0" smtClean="0"/>
          </a:p>
          <a:p>
            <a:r>
              <a:rPr lang="en-US" sz="1200" dirty="0" err="1" smtClean="0"/>
              <a:t>Coakley</a:t>
            </a:r>
            <a:r>
              <a:rPr lang="en-US" sz="1200" dirty="0" smtClean="0"/>
              <a:t> AB, Duffy ME. The effect of therapeutic touch on postoperative patients. J Holist </a:t>
            </a:r>
            <a:r>
              <a:rPr lang="en-US" sz="1200" dirty="0" err="1" smtClean="0"/>
              <a:t>Nurs</a:t>
            </a:r>
            <a:r>
              <a:rPr lang="en-US" sz="1200" dirty="0" smtClean="0"/>
              <a:t>. 2010;28(3):193-200.</a:t>
            </a:r>
          </a:p>
          <a:p>
            <a:endParaRPr lang="en-US" sz="12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latin typeface="+mn-lt"/>
                <a:ea typeface="+mn-ea"/>
                <a:cs typeface="+mn-cs"/>
              </a:rPr>
              <a:t>Movaffaghi</a:t>
            </a:r>
            <a:r>
              <a:rPr lang="en-US" sz="1200" kern="1200" dirty="0" smtClean="0">
                <a:solidFill>
                  <a:schemeClr val="tx1"/>
                </a:solidFill>
                <a:latin typeface="+mn-lt"/>
                <a:ea typeface="+mn-ea"/>
                <a:cs typeface="+mn-cs"/>
              </a:rPr>
              <a:t> Z, </a:t>
            </a:r>
            <a:r>
              <a:rPr lang="en-US" sz="1200" kern="1200" dirty="0" err="1" smtClean="0">
                <a:solidFill>
                  <a:schemeClr val="tx1"/>
                </a:solidFill>
                <a:latin typeface="+mn-lt"/>
                <a:ea typeface="+mn-ea"/>
                <a:cs typeface="+mn-cs"/>
              </a:rPr>
              <a:t>Hasanpoor</a:t>
            </a:r>
            <a:r>
              <a:rPr lang="en-US" sz="1200" kern="1200" dirty="0" smtClean="0">
                <a:solidFill>
                  <a:schemeClr val="tx1"/>
                </a:solidFill>
                <a:latin typeface="+mn-lt"/>
                <a:ea typeface="+mn-ea"/>
                <a:cs typeface="+mn-cs"/>
              </a:rPr>
              <a:t> M, Farsi M, </a:t>
            </a:r>
            <a:r>
              <a:rPr lang="en-US" sz="1200" kern="1200" dirty="0" err="1" smtClean="0">
                <a:solidFill>
                  <a:schemeClr val="tx1"/>
                </a:solidFill>
                <a:latin typeface="+mn-lt"/>
                <a:ea typeface="+mn-ea"/>
                <a:cs typeface="+mn-cs"/>
              </a:rPr>
              <a:t>Hooshmand</a:t>
            </a:r>
            <a:r>
              <a:rPr lang="en-US" sz="1200" kern="1200" dirty="0" smtClean="0">
                <a:solidFill>
                  <a:schemeClr val="tx1"/>
                </a:solidFill>
                <a:latin typeface="+mn-lt"/>
                <a:ea typeface="+mn-ea"/>
                <a:cs typeface="+mn-cs"/>
              </a:rPr>
              <a:t> P, </a:t>
            </a:r>
            <a:r>
              <a:rPr lang="en-US" sz="1200" kern="1200" dirty="0" err="1" smtClean="0">
                <a:solidFill>
                  <a:schemeClr val="tx1"/>
                </a:solidFill>
                <a:latin typeface="+mn-lt"/>
                <a:ea typeface="+mn-ea"/>
                <a:cs typeface="+mn-cs"/>
              </a:rPr>
              <a:t>Abrishami</a:t>
            </a:r>
            <a:r>
              <a:rPr lang="en-US" sz="1200" kern="1200" dirty="0" smtClean="0">
                <a:solidFill>
                  <a:schemeClr val="tx1"/>
                </a:solidFill>
                <a:latin typeface="+mn-lt"/>
                <a:ea typeface="+mn-ea"/>
                <a:cs typeface="+mn-cs"/>
              </a:rPr>
              <a:t> F. Effects of therapeutic touch on blood hemoglobin and hematocrit level. J Holist </a:t>
            </a:r>
            <a:r>
              <a:rPr lang="en-US" sz="1200" kern="1200" dirty="0" err="1" smtClean="0">
                <a:solidFill>
                  <a:schemeClr val="tx1"/>
                </a:solidFill>
                <a:latin typeface="+mn-lt"/>
                <a:ea typeface="+mn-ea"/>
                <a:cs typeface="+mn-cs"/>
              </a:rPr>
              <a:t>Nurs</a:t>
            </a:r>
            <a:r>
              <a:rPr lang="en-US" sz="1200" kern="1200" dirty="0" smtClean="0">
                <a:solidFill>
                  <a:schemeClr val="tx1"/>
                </a:solidFill>
                <a:latin typeface="+mn-lt"/>
                <a:ea typeface="+mn-ea"/>
                <a:cs typeface="+mn-cs"/>
              </a:rPr>
              <a:t>. 2006;24(1):41-8.</a:t>
            </a:r>
          </a:p>
          <a:p>
            <a:endParaRPr lang="en-US" sz="1200" dirty="0" smtClean="0"/>
          </a:p>
          <a:p>
            <a:endParaRPr lang="en-US" sz="1200" dirty="0" smtClean="0"/>
          </a:p>
          <a:p>
            <a:r>
              <a:rPr lang="en-US" sz="1200" dirty="0" smtClean="0"/>
              <a:t>Multiple</a:t>
            </a:r>
            <a:r>
              <a:rPr lang="en-US" sz="1200" baseline="0" dirty="0" smtClean="0"/>
              <a:t> studies demonstrate the healing effect of human touch, including massage therapy and Therapeutic Touch. In modern times, where there is so much concern about cross-infection, many patients never receive direct skin-to-skin contact from health professionals. In my own practice, I wash hands carefully before each patient and often apply a comforting touch to anxious patients.</a:t>
            </a:r>
            <a:endParaRPr lang="en-AU" sz="1200" dirty="0" smtClean="0"/>
          </a:p>
          <a:p>
            <a:endParaRPr lang="en-US" dirty="0"/>
          </a:p>
        </p:txBody>
      </p:sp>
      <p:sp>
        <p:nvSpPr>
          <p:cNvPr id="4" name="Slide Number Placeholder 3"/>
          <p:cNvSpPr>
            <a:spLocks noGrp="1"/>
          </p:cNvSpPr>
          <p:nvPr>
            <p:ph type="sldNum" sz="quarter" idx="10"/>
          </p:nvPr>
        </p:nvSpPr>
        <p:spPr/>
        <p:txBody>
          <a:bodyPr/>
          <a:lstStyle/>
          <a:p>
            <a:fld id="{35F0152A-69B4-0346-B64E-23B885370CCE}" type="slidenum">
              <a:rPr lang="en-US" smtClean="0"/>
              <a:t>16</a:t>
            </a:fld>
            <a:endParaRPr lang="en-US"/>
          </a:p>
        </p:txBody>
      </p:sp>
    </p:spTree>
    <p:extLst>
      <p:ext uri="{BB962C8B-B14F-4D97-AF65-F5344CB8AC3E}">
        <p14:creationId xmlns:p14="http://schemas.microsoft.com/office/powerpoint/2010/main" val="10483360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a health professional I have learned to be exquisitely sensitive to the spirit I bring to each patient encounter. I pause before I meet the patient and make sure I am calm, centered, mindful and ready to bring compassion and kindness to the patient. I met one inspiring nurse who worked in a busy ER. She said, </a:t>
            </a:r>
            <a:r>
              <a:rPr lang="en-US" i="1" dirty="0" smtClean="0"/>
              <a:t>“I want to give every patient the impression that he</a:t>
            </a:r>
            <a:r>
              <a:rPr lang="en-US" i="1" baseline="0" dirty="0" smtClean="0"/>
              <a:t> or she is the only patient in the world, that all my focus is on their care. I put out of my mind all the other patients and all the other tasks I have to do</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35F0152A-69B4-0346-B64E-23B885370CCE}" type="slidenum">
              <a:rPr lang="en-US" smtClean="0"/>
              <a:t>17</a:t>
            </a:fld>
            <a:endParaRPr lang="en-US"/>
          </a:p>
        </p:txBody>
      </p:sp>
    </p:spTree>
    <p:extLst>
      <p:ext uri="{BB962C8B-B14F-4D97-AF65-F5344CB8AC3E}">
        <p14:creationId xmlns:p14="http://schemas.microsoft.com/office/powerpoint/2010/main" val="5035176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Summary slide</a:t>
            </a:r>
            <a:endParaRPr lang="en-US" dirty="0"/>
          </a:p>
        </p:txBody>
      </p:sp>
      <p:sp>
        <p:nvSpPr>
          <p:cNvPr id="4" name="Slide Number Placeholder 3"/>
          <p:cNvSpPr>
            <a:spLocks noGrp="1"/>
          </p:cNvSpPr>
          <p:nvPr>
            <p:ph type="sldNum" sz="quarter" idx="10"/>
          </p:nvPr>
        </p:nvSpPr>
        <p:spPr/>
        <p:txBody>
          <a:bodyPr/>
          <a:lstStyle/>
          <a:p>
            <a:fld id="{35F0152A-69B4-0346-B64E-23B885370CCE}" type="slidenum">
              <a:rPr lang="en-US" smtClean="0"/>
              <a:t>18</a:t>
            </a:fld>
            <a:endParaRPr lang="en-US"/>
          </a:p>
        </p:txBody>
      </p:sp>
    </p:spTree>
    <p:extLst>
      <p:ext uri="{BB962C8B-B14F-4D97-AF65-F5344CB8AC3E}">
        <p14:creationId xmlns:p14="http://schemas.microsoft.com/office/powerpoint/2010/main" val="23117879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people want a handy summary of the evidence,</a:t>
            </a:r>
            <a:r>
              <a:rPr lang="en-US" baseline="0" dirty="0" smtClean="0"/>
              <a:t> Hearts in Healthcare created this nice info-graphic together with all of the references. Anyone can download this file and use it for their own purposes</a:t>
            </a:r>
            <a:endParaRPr lang="en-US" dirty="0"/>
          </a:p>
        </p:txBody>
      </p:sp>
      <p:sp>
        <p:nvSpPr>
          <p:cNvPr id="4" name="Slide Number Placeholder 3"/>
          <p:cNvSpPr>
            <a:spLocks noGrp="1"/>
          </p:cNvSpPr>
          <p:nvPr>
            <p:ph type="sldNum" sz="quarter" idx="10"/>
          </p:nvPr>
        </p:nvSpPr>
        <p:spPr/>
        <p:txBody>
          <a:bodyPr/>
          <a:lstStyle/>
          <a:p>
            <a:fld id="{35F0152A-69B4-0346-B64E-23B885370CCE}" type="slidenum">
              <a:rPr lang="en-US" smtClean="0"/>
              <a:t>19</a:t>
            </a:fld>
            <a:endParaRPr lang="en-US"/>
          </a:p>
        </p:txBody>
      </p:sp>
    </p:spTree>
    <p:extLst>
      <p:ext uri="{BB962C8B-B14F-4D97-AF65-F5344CB8AC3E}">
        <p14:creationId xmlns:p14="http://schemas.microsoft.com/office/powerpoint/2010/main" val="21779667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TIME TO CARE was published in 2015 and has helped many health professionals renew their commitment, find joy in their work, recover from burnout, and even save their careers. It also published in Dutch and German and the Hungarian edition is coming out in October 2017. The paperback and </a:t>
            </a:r>
            <a:r>
              <a:rPr lang="en-US" dirty="0" err="1" smtClean="0"/>
              <a:t>pdf</a:t>
            </a:r>
            <a:r>
              <a:rPr lang="en-US" dirty="0" smtClean="0"/>
              <a:t> versions can be ordered from the Hearts in</a:t>
            </a:r>
            <a:r>
              <a:rPr lang="en-US" baseline="0" dirty="0" smtClean="0"/>
              <a:t> Healthcare website and it’s also on Amazon as a Kindle and paperback.</a:t>
            </a:r>
            <a:endParaRPr lang="en-US" dirty="0"/>
          </a:p>
        </p:txBody>
      </p:sp>
      <p:sp>
        <p:nvSpPr>
          <p:cNvPr id="4" name="Slide Number Placeholder 3"/>
          <p:cNvSpPr>
            <a:spLocks noGrp="1"/>
          </p:cNvSpPr>
          <p:nvPr>
            <p:ph type="sldNum" sz="quarter" idx="10"/>
          </p:nvPr>
        </p:nvSpPr>
        <p:spPr/>
        <p:txBody>
          <a:bodyPr/>
          <a:lstStyle/>
          <a:p>
            <a:fld id="{35F0152A-69B4-0346-B64E-23B885370CCE}" type="slidenum">
              <a:rPr lang="en-US" smtClean="0"/>
              <a:t>20</a:t>
            </a:fld>
            <a:endParaRPr lang="en-US"/>
          </a:p>
        </p:txBody>
      </p:sp>
    </p:spTree>
    <p:extLst>
      <p:ext uri="{BB962C8B-B14F-4D97-AF65-F5344CB8AC3E}">
        <p14:creationId xmlns:p14="http://schemas.microsoft.com/office/powerpoint/2010/main" val="1208700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See all the slides about mind-body medicine and the enormous impact of emotional and psychological factors of health outcomes. For instance pessimists have about three times</a:t>
            </a:r>
            <a:r>
              <a:rPr lang="en-US" baseline="0" dirty="0" smtClean="0"/>
              <a:t> the mortality rate of optimists, among survivors of heart attack – and that’s true for ALL causes of death, not just cardiac.</a:t>
            </a:r>
          </a:p>
          <a:p>
            <a:endParaRPr lang="en-US" baseline="0" dirty="0" smtClean="0"/>
          </a:p>
          <a:p>
            <a:r>
              <a:rPr lang="en-US" baseline="0" dirty="0" smtClean="0"/>
              <a:t>In the presence of disease or pain, suffering is the emotional component. Some people can live with severe disease without suffering.</a:t>
            </a:r>
          </a:p>
          <a:p>
            <a:endParaRPr lang="en-US" baseline="0" dirty="0" smtClean="0"/>
          </a:p>
          <a:p>
            <a:r>
              <a:rPr lang="en-US" baseline="0" dirty="0" smtClean="0"/>
              <a:t>The ancient saying goes, “Pain is mandatory – suffering is optional”</a:t>
            </a:r>
            <a:endParaRPr lang="en-US" dirty="0"/>
          </a:p>
        </p:txBody>
      </p:sp>
      <p:sp>
        <p:nvSpPr>
          <p:cNvPr id="4" name="Slide Number Placeholder 3"/>
          <p:cNvSpPr>
            <a:spLocks noGrp="1"/>
          </p:cNvSpPr>
          <p:nvPr>
            <p:ph type="sldNum" sz="quarter" idx="10"/>
          </p:nvPr>
        </p:nvSpPr>
        <p:spPr/>
        <p:txBody>
          <a:bodyPr/>
          <a:lstStyle/>
          <a:p>
            <a:fld id="{5189833F-7019-8448-B898-326DF63DCF53}" type="slidenum">
              <a:rPr lang="en-US" smtClean="0"/>
              <a:t>3</a:t>
            </a:fld>
            <a:endParaRPr lang="en-US"/>
          </a:p>
        </p:txBody>
      </p:sp>
    </p:spTree>
    <p:extLst>
      <p:ext uri="{BB962C8B-B14F-4D97-AF65-F5344CB8AC3E}">
        <p14:creationId xmlns:p14="http://schemas.microsoft.com/office/powerpoint/2010/main" val="41251792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our website link</a:t>
            </a:r>
            <a:endParaRPr lang="en-US" dirty="0"/>
          </a:p>
        </p:txBody>
      </p:sp>
      <p:sp>
        <p:nvSpPr>
          <p:cNvPr id="4" name="Slide Number Placeholder 3"/>
          <p:cNvSpPr>
            <a:spLocks noGrp="1"/>
          </p:cNvSpPr>
          <p:nvPr>
            <p:ph type="sldNum" sz="quarter" idx="10"/>
          </p:nvPr>
        </p:nvSpPr>
        <p:spPr/>
        <p:txBody>
          <a:bodyPr/>
          <a:lstStyle/>
          <a:p>
            <a:fld id="{35F0152A-69B4-0346-B64E-23B885370CCE}" type="slidenum">
              <a:rPr lang="en-US" smtClean="0"/>
              <a:t>21</a:t>
            </a:fld>
            <a:endParaRPr lang="en-US"/>
          </a:p>
        </p:txBody>
      </p:sp>
    </p:spTree>
    <p:extLst>
      <p:ext uri="{BB962C8B-B14F-4D97-AF65-F5344CB8AC3E}">
        <p14:creationId xmlns:p14="http://schemas.microsoft.com/office/powerpoint/2010/main" val="25718524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the main references I use in my presentations</a:t>
            </a:r>
            <a:r>
              <a:rPr lang="en-US" baseline="0" dirty="0" smtClean="0"/>
              <a:t> but this is not the entire list. Each slide in this set has the full reference in the notes.</a:t>
            </a:r>
            <a:endParaRPr lang="en-US" dirty="0"/>
          </a:p>
        </p:txBody>
      </p:sp>
      <p:sp>
        <p:nvSpPr>
          <p:cNvPr id="4" name="Slide Number Placeholder 3"/>
          <p:cNvSpPr>
            <a:spLocks noGrp="1"/>
          </p:cNvSpPr>
          <p:nvPr>
            <p:ph type="sldNum" sz="quarter" idx="10"/>
          </p:nvPr>
        </p:nvSpPr>
        <p:spPr/>
        <p:txBody>
          <a:bodyPr/>
          <a:lstStyle/>
          <a:p>
            <a:fld id="{35F0152A-69B4-0346-B64E-23B885370CCE}" type="slidenum">
              <a:rPr lang="en-US" smtClean="0"/>
              <a:t>22</a:t>
            </a:fld>
            <a:endParaRPr lang="en-US"/>
          </a:p>
        </p:txBody>
      </p:sp>
    </p:spTree>
    <p:extLst>
      <p:ext uri="{BB962C8B-B14F-4D97-AF65-F5344CB8AC3E}">
        <p14:creationId xmlns:p14="http://schemas.microsoft.com/office/powerpoint/2010/main" val="12501434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tend to think that patient get better because of our treatments</a:t>
            </a:r>
            <a:r>
              <a:rPr lang="en-US" baseline="0" dirty="0" smtClean="0"/>
              <a:t> and we forget that each human being has extraordinary powers of self-healing – see the next slide.</a:t>
            </a:r>
            <a:endParaRPr lang="en-US" dirty="0"/>
          </a:p>
        </p:txBody>
      </p:sp>
      <p:sp>
        <p:nvSpPr>
          <p:cNvPr id="4" name="Slide Number Placeholder 3"/>
          <p:cNvSpPr>
            <a:spLocks noGrp="1"/>
          </p:cNvSpPr>
          <p:nvPr>
            <p:ph type="sldNum" sz="quarter" idx="10"/>
          </p:nvPr>
        </p:nvSpPr>
        <p:spPr/>
        <p:txBody>
          <a:bodyPr/>
          <a:lstStyle/>
          <a:p>
            <a:fld id="{5189833F-7019-8448-B898-326DF63DCF53}" type="slidenum">
              <a:rPr lang="en-US" smtClean="0"/>
              <a:t>4</a:t>
            </a:fld>
            <a:endParaRPr lang="en-US"/>
          </a:p>
        </p:txBody>
      </p:sp>
    </p:spTree>
    <p:extLst>
      <p:ext uri="{BB962C8B-B14F-4D97-AF65-F5344CB8AC3E}">
        <p14:creationId xmlns:p14="http://schemas.microsoft.com/office/powerpoint/2010/main" val="1882188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we don’t treat a broken bone, it will still heal by itself</a:t>
            </a:r>
            <a:r>
              <a:rPr lang="en-US" baseline="0" dirty="0" smtClean="0"/>
              <a:t> </a:t>
            </a:r>
            <a:r>
              <a:rPr lang="en-US" dirty="0" smtClean="0"/>
              <a:t>– as happens in nature. The purpose of orthopedic treatment of fractures is to help the bone heal in proper alignment.</a:t>
            </a:r>
          </a:p>
          <a:p>
            <a:endParaRPr lang="en-US" dirty="0" smtClean="0"/>
          </a:p>
          <a:p>
            <a:r>
              <a:rPr lang="en-US" dirty="0" smtClean="0"/>
              <a:t>When a surgeon resects a segment of bowel to remove a cancer, the end of the bowel are stitched or stapled together. A week later, the bowel is perfectly joined. Try fixing a garden hose pipe by stitching the cut ends together – when you turn on the water it</a:t>
            </a:r>
            <a:r>
              <a:rPr lang="en-US" baseline="0" dirty="0" smtClean="0"/>
              <a:t> will spray everywhere! The garden hose doesn’t heal itself, living tissue does.</a:t>
            </a:r>
          </a:p>
          <a:p>
            <a:endParaRPr lang="en-US" baseline="0" dirty="0" smtClean="0"/>
          </a:p>
          <a:p>
            <a:r>
              <a:rPr lang="en-US" baseline="0" dirty="0" smtClean="0"/>
              <a:t>Another example is lobar pneumonia. The chest x-ray might show the lobe completely solid with pus. We treat with antibiotics to speed recovery but it’s the natural healing process that restores the lung to completely normal structure and function.</a:t>
            </a:r>
            <a:endParaRPr lang="en-US" dirty="0"/>
          </a:p>
        </p:txBody>
      </p:sp>
      <p:sp>
        <p:nvSpPr>
          <p:cNvPr id="4" name="Slide Number Placeholder 3"/>
          <p:cNvSpPr>
            <a:spLocks noGrp="1"/>
          </p:cNvSpPr>
          <p:nvPr>
            <p:ph type="sldNum" sz="quarter" idx="10"/>
          </p:nvPr>
        </p:nvSpPr>
        <p:spPr/>
        <p:txBody>
          <a:bodyPr/>
          <a:lstStyle/>
          <a:p>
            <a:fld id="{5189833F-7019-8448-B898-326DF63DCF53}" type="slidenum">
              <a:rPr lang="en-US" smtClean="0"/>
              <a:t>5</a:t>
            </a:fld>
            <a:endParaRPr lang="en-US"/>
          </a:p>
        </p:txBody>
      </p:sp>
    </p:spTree>
    <p:extLst>
      <p:ext uri="{BB962C8B-B14F-4D97-AF65-F5344CB8AC3E}">
        <p14:creationId xmlns:p14="http://schemas.microsoft.com/office/powerpoint/2010/main" val="21365815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placebo effect and the nature of randomized, placebo controlled trials is widely misunderstood. Most doctors think that a placebo-controlled trial compares the effects of an active medication</a:t>
            </a:r>
            <a:r>
              <a:rPr lang="en-US" baseline="0" dirty="0" smtClean="0"/>
              <a:t> with placebo to demonstrate that a treatment is “better than placebo”. The placebo effect is discarded as a “nothingness” – to be ignored, just an annoying interference in the conduct of drug trials. One this basis, many doctors vehemently criticize complementary therapies, such as homeopathy, saying “there is no evidence they work”.</a:t>
            </a:r>
          </a:p>
          <a:p>
            <a:endParaRPr lang="en-US" baseline="0" dirty="0" smtClean="0"/>
          </a:p>
          <a:p>
            <a:pPr>
              <a:spcAft>
                <a:spcPts val="0"/>
              </a:spcAft>
            </a:pPr>
            <a:r>
              <a:rPr lang="en-US" baseline="0" dirty="0" smtClean="0"/>
              <a:t>For instance, in the Newsletter of the New Zealand Medical Association that I received today, they state their opposition to Complementary and Alternative (CAM) Therapies: </a:t>
            </a:r>
            <a:r>
              <a:rPr lang="en-US" i="1" baseline="0" dirty="0" smtClean="0"/>
              <a:t>“</a:t>
            </a:r>
            <a:r>
              <a:rPr lang="en-AU" sz="1200" i="1" dirty="0" smtClean="0">
                <a:solidFill>
                  <a:srgbClr val="666666"/>
                </a:solidFill>
                <a:effectLst/>
                <a:latin typeface="Arial"/>
                <a:ea typeface="Times New Roman"/>
                <a:cs typeface="Times New Roman"/>
              </a:rPr>
              <a:t>It is our view that CAMs, currently unregulated in New Zealand, are the antithesis of evidence-based medicine.</a:t>
            </a:r>
            <a:r>
              <a:rPr lang="en-AU" sz="1200" dirty="0" smtClean="0">
                <a:solidFill>
                  <a:srgbClr val="666666"/>
                </a:solidFill>
                <a:effectLst/>
                <a:latin typeface="Arial"/>
                <a:ea typeface="Times New Roman"/>
                <a:cs typeface="Times New Roman"/>
              </a:rPr>
              <a:t>”</a:t>
            </a:r>
            <a:endParaRPr lang="en-AU" sz="1800" dirty="0" smtClean="0">
              <a:effectLst/>
              <a:latin typeface="Cambria"/>
              <a:ea typeface="ＭＳ 明朝"/>
              <a:cs typeface="Times New Roman"/>
            </a:endParaRPr>
          </a:p>
          <a:p>
            <a:endParaRPr lang="en-US" baseline="0" dirty="0" smtClean="0"/>
          </a:p>
          <a:p>
            <a:r>
              <a:rPr lang="en-US" baseline="0" dirty="0" smtClean="0"/>
              <a:t>Patients know that many complementary of alternative therapies DO work. How do we explain this difference?</a:t>
            </a:r>
          </a:p>
          <a:p>
            <a:endParaRPr lang="en-US" baseline="0" dirty="0" smtClean="0"/>
          </a:p>
          <a:p>
            <a:r>
              <a:rPr lang="en-US" baseline="0" dirty="0" smtClean="0"/>
              <a:t>In this excellent paper by Daniel </a:t>
            </a:r>
            <a:r>
              <a:rPr lang="en-US" baseline="0" dirty="0" err="1" smtClean="0"/>
              <a:t>Moerman</a:t>
            </a:r>
            <a:r>
              <a:rPr lang="en-US" baseline="0" dirty="0" smtClean="0"/>
              <a:t>, he examines the collective results of about 80 randomized-controlled studies of H2 receptor antagonists such as ranitidine (Zantac) in the treatment of peptic ulcer. He points out that in some of the studies, the healing rate in the control group (no active medication) is higher than the healing rate in the treatment group of some other studies! The healing rates tend to correlate: those studies that have a high healing rate in the treatment group also tend to have relatively high healing rates in the control group, and visa versa. How do we explain this correlation? Does the peptic ulcer disease differ in different populations?</a:t>
            </a:r>
          </a:p>
          <a:p>
            <a:endParaRPr lang="en-US" baseline="0" dirty="0" smtClean="0"/>
          </a:p>
          <a:p>
            <a:r>
              <a:rPr lang="en-US" baseline="0" dirty="0" err="1" smtClean="0"/>
              <a:t>Moerman’s</a:t>
            </a:r>
            <a:r>
              <a:rPr lang="en-US" baseline="0" dirty="0" smtClean="0"/>
              <a:t> explanation is that we should consider the placebo response as a “meaning response” in the patient, where the significance of the treatment as perceived by the patient stimulates a natural healing response. So in some studies, the patients might have been particularly impressed with the prestige of the research institution, the confidence of the treating doctor, the compassion and caring of the staff, the packaging and appearance of the medicine, etc. In other studies, the patients may have felt doubtful about the treatment and unimpressed with the care. We know from research that all these factors powerfully affect the size of the </a:t>
            </a:r>
            <a:r>
              <a:rPr lang="en-US" baseline="0" dirty="0" err="1" smtClean="0"/>
              <a:t>placeo</a:t>
            </a:r>
            <a:r>
              <a:rPr lang="en-US" baseline="0" dirty="0" smtClean="0"/>
              <a:t> effect.</a:t>
            </a:r>
          </a:p>
          <a:p>
            <a:endParaRPr lang="en-US" baseline="0" dirty="0" smtClean="0"/>
          </a:p>
          <a:p>
            <a:r>
              <a:rPr lang="en-US" baseline="0" dirty="0" smtClean="0"/>
              <a:t>It’s wrong to say that the placebo controlled trial compared active treatment with placebo. In the placebo arm of the trial, patients get the benefit of the placebo (healing) response and many get better by themselves. In the treatment arm of the trial, patients don’t just get the active treatment (drug) but they also get the placebo (healing) response too. So the outcomes in the treatment are are the SUM of the pharmacological effect and the placebo (healing) effect. </a:t>
            </a:r>
          </a:p>
          <a:p>
            <a:endParaRPr lang="en-US" baseline="0" dirty="0" smtClean="0"/>
          </a:p>
          <a:p>
            <a:r>
              <a:rPr lang="en-US" baseline="0" dirty="0" smtClean="0"/>
              <a:t>The placebo response is not a “nothingness” – in fact in these studies it’s about equal in size to the drug effect! As the graph shows, the average healing rate in the placebo arm of the trial was a little under 40% ulcers healed. In the treatment arm of the trial, the average healing rate was a little under 80%.</a:t>
            </a:r>
          </a:p>
          <a:p>
            <a:endParaRPr lang="en-US" baseline="0" dirty="0" smtClean="0"/>
          </a:p>
          <a:p>
            <a:r>
              <a:rPr lang="en-US" baseline="0" dirty="0" smtClean="0"/>
              <a:t>So, when we treat patients, we can combine the effects of active treatment (drug or physical therapy) with the healing response of the placebo. The best doctors bring compassion, caring and great trust to the care of the patient. They get the best results. The worst doctors are so uncaring, arrogant, or blaming of the patient that they produce a harmful ‘</a:t>
            </a:r>
            <a:r>
              <a:rPr lang="en-US" baseline="0" dirty="0" err="1" smtClean="0"/>
              <a:t>nocebo</a:t>
            </a:r>
            <a:r>
              <a:rPr lang="en-US" baseline="0" dirty="0" smtClean="0"/>
              <a:t>’ response (the </a:t>
            </a:r>
            <a:r>
              <a:rPr lang="en-US" baseline="0" dirty="0" err="1" smtClean="0"/>
              <a:t>oppositive</a:t>
            </a:r>
            <a:r>
              <a:rPr lang="en-US" baseline="0" dirty="0" smtClean="0"/>
              <a:t> of placebo), which actually counteracts or even cancels out the pharmacological effect of the drug!</a:t>
            </a:r>
            <a:endParaRPr lang="en-US" dirty="0"/>
          </a:p>
        </p:txBody>
      </p:sp>
      <p:sp>
        <p:nvSpPr>
          <p:cNvPr id="4" name="Slide Number Placeholder 3"/>
          <p:cNvSpPr>
            <a:spLocks noGrp="1"/>
          </p:cNvSpPr>
          <p:nvPr>
            <p:ph type="sldNum" sz="quarter" idx="10"/>
          </p:nvPr>
        </p:nvSpPr>
        <p:spPr/>
        <p:txBody>
          <a:bodyPr/>
          <a:lstStyle/>
          <a:p>
            <a:fld id="{5189833F-7019-8448-B898-326DF63DCF53}" type="slidenum">
              <a:rPr lang="en-US" smtClean="0"/>
              <a:t>6</a:t>
            </a:fld>
            <a:endParaRPr lang="en-US"/>
          </a:p>
        </p:txBody>
      </p:sp>
    </p:spTree>
    <p:extLst>
      <p:ext uri="{BB962C8B-B14F-4D97-AF65-F5344CB8AC3E}">
        <p14:creationId xmlns:p14="http://schemas.microsoft.com/office/powerpoint/2010/main" val="24539564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Patients creating meaning from every healthcare encounter, depending on their EXPERIENCE of care. This response can help the patient heal or it can interfere</a:t>
            </a:r>
            <a:r>
              <a:rPr lang="en-US" baseline="0" dirty="0" smtClean="0"/>
              <a:t> with treatment and recovery.</a:t>
            </a:r>
          </a:p>
          <a:p>
            <a:endParaRPr lang="en-US" baseline="0" dirty="0" smtClean="0"/>
          </a:p>
          <a:p>
            <a:r>
              <a:rPr lang="en-US" baseline="0" dirty="0" smtClean="0"/>
              <a:t>When patients are sick, injured or vulnerable they get a hugely powerful emotional response within minutes of any encounter with a health professional. These memories often last for a lifetime – either profound gratitude for small acts of kindness, caring and compassion, or deep hurt at being treated in a cruel, unkind or uncaring way – for instance being told a diagnosis of cancer by a clinician who is cold and detached.</a:t>
            </a:r>
          </a:p>
          <a:p>
            <a:endParaRPr lang="en-US" baseline="0" dirty="0" smtClean="0"/>
          </a:p>
          <a:p>
            <a:r>
              <a:rPr lang="en-US" baseline="0" dirty="0" smtClean="0"/>
              <a:t>These experiences of care trigger a huge cascade of responses in the body, which powerfully affect stress responses, immune system function, pain experience, tissue healing, and many clinical outcomes – see subsequent slides.</a:t>
            </a:r>
          </a:p>
          <a:p>
            <a:endParaRPr lang="en-US" baseline="0" dirty="0" smtClean="0"/>
          </a:p>
          <a:p>
            <a:r>
              <a:rPr lang="en-US" baseline="0" dirty="0" smtClean="0"/>
              <a:t>I suggest you find your own story to illustrate this point – either a personal experience of care or seeing a loved one receive care. Have the courage to show emotional to your audience (I sometime have tears in my eyes when I tell stories) and to be vulnerable. It will open hearts and minds more powerfully than anything else you can do.</a:t>
            </a:r>
            <a:endParaRPr lang="en-US" dirty="0"/>
          </a:p>
        </p:txBody>
      </p:sp>
      <p:sp>
        <p:nvSpPr>
          <p:cNvPr id="4" name="Slide Number Placeholder 3"/>
          <p:cNvSpPr>
            <a:spLocks noGrp="1"/>
          </p:cNvSpPr>
          <p:nvPr>
            <p:ph type="sldNum" sz="quarter" idx="10"/>
          </p:nvPr>
        </p:nvSpPr>
        <p:spPr/>
        <p:txBody>
          <a:bodyPr/>
          <a:lstStyle/>
          <a:p>
            <a:fld id="{35F0152A-69B4-0346-B64E-23B885370CCE}" type="slidenum">
              <a:rPr lang="en-US" smtClean="0"/>
              <a:t>7</a:t>
            </a:fld>
            <a:endParaRPr lang="en-US"/>
          </a:p>
        </p:txBody>
      </p:sp>
    </p:spTree>
    <p:extLst>
      <p:ext uri="{BB962C8B-B14F-4D97-AF65-F5344CB8AC3E}">
        <p14:creationId xmlns:p14="http://schemas.microsoft.com/office/powerpoint/2010/main" val="23284382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slide is self-evident. Just pick up any major medical journal at random and try to find ANY article about care of the whole patient, as opposed to the diagnosis or treatment of pathology.</a:t>
            </a:r>
          </a:p>
          <a:p>
            <a:endParaRPr lang="en-US" baseline="0" dirty="0" smtClean="0"/>
          </a:p>
          <a:p>
            <a:r>
              <a:rPr lang="en-US" baseline="0" dirty="0" smtClean="0"/>
              <a:t>The word “compassion” is almost completely lacking in the medical literature.</a:t>
            </a:r>
          </a:p>
          <a:p>
            <a:endParaRPr lang="en-US" baseline="0" dirty="0" smtClean="0"/>
          </a:p>
          <a:p>
            <a:r>
              <a:rPr lang="en-US" baseline="0" dirty="0" smtClean="0"/>
              <a:t>For instance, I searched the entire </a:t>
            </a:r>
            <a:r>
              <a:rPr lang="en-US" baseline="0" dirty="0" err="1" smtClean="0"/>
              <a:t>Pubmed</a:t>
            </a:r>
            <a:r>
              <a:rPr lang="en-US" baseline="0" dirty="0" smtClean="0"/>
              <a:t> database (which contains 27 million citations) for any article containing the word ‘compassion’, published in the last ten years. I found 2,500 papers. If I do the same search for any article containing the word ‘cardiovascular’, I find 250,000 papers.</a:t>
            </a:r>
            <a:endParaRPr lang="en-US" dirty="0"/>
          </a:p>
        </p:txBody>
      </p:sp>
      <p:sp>
        <p:nvSpPr>
          <p:cNvPr id="4" name="Slide Number Placeholder 3"/>
          <p:cNvSpPr>
            <a:spLocks noGrp="1"/>
          </p:cNvSpPr>
          <p:nvPr>
            <p:ph type="sldNum" sz="quarter" idx="10"/>
          </p:nvPr>
        </p:nvSpPr>
        <p:spPr/>
        <p:txBody>
          <a:bodyPr/>
          <a:lstStyle/>
          <a:p>
            <a:fld id="{35F0152A-69B4-0346-B64E-23B885370CCE}" type="slidenum">
              <a:rPr lang="en-US" smtClean="0"/>
              <a:t>8</a:t>
            </a:fld>
            <a:endParaRPr lang="en-US"/>
          </a:p>
        </p:txBody>
      </p:sp>
    </p:spTree>
    <p:extLst>
      <p:ext uri="{BB962C8B-B14F-4D97-AF65-F5344CB8AC3E}">
        <p14:creationId xmlns:p14="http://schemas.microsoft.com/office/powerpoint/2010/main" val="2195936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Del </a:t>
            </a:r>
            <a:r>
              <a:rPr lang="en-US" sz="1200" dirty="0" err="1" smtClean="0"/>
              <a:t>Canale</a:t>
            </a:r>
            <a:r>
              <a:rPr lang="en-US" sz="1200" dirty="0" smtClean="0"/>
              <a:t> S, Louis DZ, </a:t>
            </a:r>
            <a:r>
              <a:rPr lang="en-US" sz="1200" dirty="0" err="1" smtClean="0"/>
              <a:t>Maio</a:t>
            </a:r>
            <a:r>
              <a:rPr lang="en-US" sz="1200" dirty="0" smtClean="0"/>
              <a:t> V, Wang X, Rossi G, </a:t>
            </a:r>
            <a:r>
              <a:rPr lang="en-US" sz="1200" dirty="0" err="1" smtClean="0"/>
              <a:t>Hojat</a:t>
            </a:r>
            <a:r>
              <a:rPr lang="en-US" sz="1200" dirty="0" smtClean="0"/>
              <a:t> M, et al. The relationship between physician empathy and disease complications: an empirical study of primary care physicians and their diabetic patients in Parma, Italy. Academic Medicine : Journal of the Association of American Medical Colleges. 2012;87(9):1243-9.</a:t>
            </a:r>
          </a:p>
          <a:p>
            <a:endParaRPr lang="en-US" sz="1200" dirty="0" smtClean="0"/>
          </a:p>
          <a:p>
            <a:r>
              <a:rPr lang="en-US" sz="1200" dirty="0" smtClean="0"/>
              <a:t>Study of 20,000 insulin-dependent diabetics in Italy. All hospital admissions for one years were captured from coding data. Their primary care physicians self-rated their empathy using a standardized physician empathy questionnaire. Those patients cared for by ‘high-empathy’ physicians had 42% fewer acute</a:t>
            </a:r>
            <a:r>
              <a:rPr lang="en-US" sz="1200" baseline="0" dirty="0" smtClean="0"/>
              <a:t> hospital admissions for diabetic complications.</a:t>
            </a:r>
          </a:p>
          <a:p>
            <a:endParaRPr lang="en-US" sz="1200" baseline="0" dirty="0" smtClean="0"/>
          </a:p>
          <a:p>
            <a:r>
              <a:rPr lang="en-US" sz="1200" baseline="0" dirty="0" smtClean="0"/>
              <a:t>Note, self-rated physician empathy does not correlate particularly well with patient-rating of physician empathy – some doctors who think they are empathetic may not appear so to their patients.</a:t>
            </a:r>
            <a:endParaRPr lang="en-US" dirty="0"/>
          </a:p>
        </p:txBody>
      </p:sp>
      <p:sp>
        <p:nvSpPr>
          <p:cNvPr id="4" name="Slide Number Placeholder 3"/>
          <p:cNvSpPr>
            <a:spLocks noGrp="1"/>
          </p:cNvSpPr>
          <p:nvPr>
            <p:ph type="sldNum" sz="quarter" idx="10"/>
          </p:nvPr>
        </p:nvSpPr>
        <p:spPr/>
        <p:txBody>
          <a:bodyPr/>
          <a:lstStyle/>
          <a:p>
            <a:fld id="{35F0152A-69B4-0346-B64E-23B885370CCE}" type="slidenum">
              <a:rPr lang="en-US" smtClean="0"/>
              <a:t>9</a:t>
            </a:fld>
            <a:endParaRPr lang="en-US"/>
          </a:p>
        </p:txBody>
      </p:sp>
    </p:spTree>
    <p:extLst>
      <p:ext uri="{BB962C8B-B14F-4D97-AF65-F5344CB8AC3E}">
        <p14:creationId xmlns:p14="http://schemas.microsoft.com/office/powerpoint/2010/main" val="3554478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err="1" smtClean="0"/>
              <a:t>Dahlin</a:t>
            </a:r>
            <a:r>
              <a:rPr lang="en-US" sz="1200" dirty="0" smtClean="0"/>
              <a:t> CM, Kelley JM, Jackson VA, </a:t>
            </a:r>
            <a:r>
              <a:rPr lang="en-US" sz="1200" dirty="0" err="1" smtClean="0"/>
              <a:t>Temel</a:t>
            </a:r>
            <a:r>
              <a:rPr lang="en-US" sz="1200" dirty="0" smtClean="0"/>
              <a:t> JS. Early palliative care for lung cancer: improving quality of life and increasing survival. </a:t>
            </a:r>
            <a:r>
              <a:rPr lang="en-US" sz="1200" dirty="0" err="1" smtClean="0"/>
              <a:t>Int</a:t>
            </a:r>
            <a:r>
              <a:rPr lang="en-US" sz="1200" dirty="0" smtClean="0"/>
              <a:t> J </a:t>
            </a:r>
            <a:r>
              <a:rPr lang="en-US" sz="1200" dirty="0" err="1" smtClean="0"/>
              <a:t>Palliat</a:t>
            </a:r>
            <a:r>
              <a:rPr lang="en-US" sz="1200" dirty="0" smtClean="0"/>
              <a:t> </a:t>
            </a:r>
            <a:r>
              <a:rPr lang="en-US" sz="1200" dirty="0" err="1" smtClean="0"/>
              <a:t>Nurs</a:t>
            </a:r>
            <a:r>
              <a:rPr lang="en-US" sz="1200" dirty="0" smtClean="0"/>
              <a:t>. 2010;16(9):420-3.</a:t>
            </a:r>
          </a:p>
          <a:p>
            <a:endParaRPr lang="en-US" sz="1200" dirty="0" smtClean="0"/>
          </a:p>
          <a:p>
            <a:r>
              <a:rPr lang="en-US" sz="1200" dirty="0" smtClean="0"/>
              <a:t>This is a </a:t>
            </a:r>
            <a:r>
              <a:rPr lang="en-US" sz="1200" dirty="0" err="1" smtClean="0"/>
              <a:t>randomised</a:t>
            </a:r>
            <a:r>
              <a:rPr lang="en-US" sz="1200" dirty="0" smtClean="0"/>
              <a:t>,</a:t>
            </a:r>
            <a:r>
              <a:rPr lang="en-US" sz="1200" baseline="0" dirty="0" smtClean="0"/>
              <a:t> controlled trial of patients with terminal lung cancer in the USA. All patients had fully-funded access to aggressive medical care including chemotherapy, radiotherapy and palliative surgery. Only half the patients had early access to palliative care, a separately funded cost to the insurance company.</a:t>
            </a:r>
          </a:p>
          <a:p>
            <a:endParaRPr lang="en-US" sz="1200" baseline="0" dirty="0" smtClean="0"/>
          </a:p>
          <a:p>
            <a:r>
              <a:rPr lang="en-US" sz="1200" baseline="0" dirty="0" smtClean="0"/>
              <a:t>Palliative care physicians provide compassionate, whole person care, would typically talk to patients about their life goals and symptom control, rather than ‘the next round of chemotherapy’. Patients with early access to palliative care had dramatically less depression and better quality of life scores. They appeared to trade off survival time to achieve life goals, turning down aggressive chemotherapy or radiotherapy, perhaps saying, “Sorry doc, I don’t have time for the next round of chemo, I’m going to Australia to see my new grandson!”</a:t>
            </a:r>
          </a:p>
          <a:p>
            <a:endParaRPr lang="en-US" sz="1200" baseline="0" dirty="0" smtClean="0"/>
          </a:p>
          <a:p>
            <a:r>
              <a:rPr lang="en-US" sz="1200" baseline="0" dirty="0" smtClean="0"/>
              <a:t>A linked paper showed that even through palliative care was an extra cost, the total cost of care fell because patients turned down very expensive treatment such as chemotherapy. The surprising finding was that patients who had palliative care on average survived 30-40% longer than those who chose aggressive medical care.</a:t>
            </a:r>
          </a:p>
          <a:p>
            <a:endParaRPr lang="en-US" sz="1200" baseline="0" dirty="0" smtClean="0"/>
          </a:p>
          <a:p>
            <a:r>
              <a:rPr lang="en-US" sz="1200" baseline="0" dirty="0" smtClean="0"/>
              <a:t>So in summary, this is compassionate, whole person care that achieves better quality of life, fewer interventions, reduced total cost of care, and prolonged survival.</a:t>
            </a:r>
            <a:endParaRPr lang="en-US" dirty="0"/>
          </a:p>
        </p:txBody>
      </p:sp>
      <p:sp>
        <p:nvSpPr>
          <p:cNvPr id="4" name="Slide Number Placeholder 3"/>
          <p:cNvSpPr>
            <a:spLocks noGrp="1"/>
          </p:cNvSpPr>
          <p:nvPr>
            <p:ph type="sldNum" sz="quarter" idx="10"/>
          </p:nvPr>
        </p:nvSpPr>
        <p:spPr/>
        <p:txBody>
          <a:bodyPr/>
          <a:lstStyle/>
          <a:p>
            <a:fld id="{35F0152A-69B4-0346-B64E-23B885370CCE}" type="slidenum">
              <a:rPr lang="en-US" smtClean="0"/>
              <a:t>10</a:t>
            </a:fld>
            <a:endParaRPr lang="en-US"/>
          </a:p>
        </p:txBody>
      </p:sp>
    </p:spTree>
    <p:extLst>
      <p:ext uri="{BB962C8B-B14F-4D97-AF65-F5344CB8AC3E}">
        <p14:creationId xmlns:p14="http://schemas.microsoft.com/office/powerpoint/2010/main" val="11728821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a:prstGeom prst="rect">
            <a:avLst/>
          </a:prstGeom>
        </p:spPr>
        <p:txBody>
          <a:bodyPr/>
          <a:lstStyle/>
          <a:p>
            <a:r>
              <a:rPr lang="en-AU"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a:p>
        </p:txBody>
      </p:sp>
      <p:sp>
        <p:nvSpPr>
          <p:cNvPr id="4" name="Date Placeholder 3"/>
          <p:cNvSpPr>
            <a:spLocks noGrp="1"/>
          </p:cNvSpPr>
          <p:nvPr>
            <p:ph type="dt" sz="half" idx="10"/>
          </p:nvPr>
        </p:nvSpPr>
        <p:spPr/>
        <p:txBody>
          <a:bodyPr/>
          <a:lstStyle/>
          <a:p>
            <a:fld id="{31291203-2A03-0648-9C92-E5FF73424428}" type="datetimeFigureOut">
              <a:rPr lang="en-US" smtClean="0"/>
              <a:t>19/08/17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78CF71-2EC9-DC4C-8C14-A59E16CFC26E}" type="slidenum">
              <a:rPr lang="en-US" smtClean="0"/>
              <a:t>‹#›</a:t>
            </a:fld>
            <a:endParaRPr lang="en-US"/>
          </a:p>
        </p:txBody>
      </p:sp>
    </p:spTree>
    <p:extLst>
      <p:ext uri="{BB962C8B-B14F-4D97-AF65-F5344CB8AC3E}">
        <p14:creationId xmlns:p14="http://schemas.microsoft.com/office/powerpoint/2010/main" val="37592932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385739" y="3729040"/>
            <a:ext cx="3217333" cy="1029229"/>
          </a:xfrm>
          <a:prstGeom prst="rect">
            <a:avLst/>
          </a:prstGeom>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31291203-2A03-0648-9C92-E5FF73424428}" type="datetimeFigureOut">
              <a:rPr lang="en-US" smtClean="0"/>
              <a:t>19/08/17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78CF71-2EC9-DC4C-8C14-A59E16CFC26E}" type="slidenum">
              <a:rPr lang="en-US" smtClean="0"/>
              <a:t>‹#›</a:t>
            </a:fld>
            <a:endParaRPr lang="en-US"/>
          </a:p>
        </p:txBody>
      </p:sp>
    </p:spTree>
    <p:extLst>
      <p:ext uri="{BB962C8B-B14F-4D97-AF65-F5344CB8AC3E}">
        <p14:creationId xmlns:p14="http://schemas.microsoft.com/office/powerpoint/2010/main" val="4166508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a:prstGeom prst="rect">
            <a:avLst/>
          </a:prstGeo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31291203-2A03-0648-9C92-E5FF73424428}" type="datetimeFigureOut">
              <a:rPr lang="en-US" smtClean="0"/>
              <a:t>19/08/17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78CF71-2EC9-DC4C-8C14-A59E16CFC26E}" type="slidenum">
              <a:rPr lang="en-US" smtClean="0"/>
              <a:t>‹#›</a:t>
            </a:fld>
            <a:endParaRPr lang="en-US"/>
          </a:p>
        </p:txBody>
      </p:sp>
    </p:spTree>
    <p:extLst>
      <p:ext uri="{BB962C8B-B14F-4D97-AF65-F5344CB8AC3E}">
        <p14:creationId xmlns:p14="http://schemas.microsoft.com/office/powerpoint/2010/main" val="31150872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AU"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a:p>
        </p:txBody>
      </p:sp>
      <p:sp>
        <p:nvSpPr>
          <p:cNvPr id="4" name="Date Placeholder 3"/>
          <p:cNvSpPr>
            <a:spLocks noGrp="1"/>
          </p:cNvSpPr>
          <p:nvPr>
            <p:ph type="dt" sz="half" idx="10"/>
          </p:nvPr>
        </p:nvSpPr>
        <p:spPr/>
        <p:txBody>
          <a:bodyPr/>
          <a:lstStyle/>
          <a:p>
            <a:fld id="{31291203-2A03-0648-9C92-E5FF73424428}" type="datetimeFigureOut">
              <a:rPr lang="en-US" smtClean="0"/>
              <a:t>19/08/17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78CF71-2EC9-DC4C-8C14-A59E16CFC26E}" type="slidenum">
              <a:rPr lang="en-US" smtClean="0"/>
              <a:t>‹#›</a:t>
            </a:fld>
            <a:endParaRPr lang="en-US"/>
          </a:p>
        </p:txBody>
      </p:sp>
    </p:spTree>
    <p:extLst>
      <p:ext uri="{BB962C8B-B14F-4D97-AF65-F5344CB8AC3E}">
        <p14:creationId xmlns:p14="http://schemas.microsoft.com/office/powerpoint/2010/main" val="37618046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31291203-2A03-0648-9C92-E5FF73424428}" type="datetimeFigureOut">
              <a:rPr lang="en-US" smtClean="0"/>
              <a:t>19/08/17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78CF71-2EC9-DC4C-8C14-A59E16CFC26E}" type="slidenum">
              <a:rPr lang="en-US" smtClean="0"/>
              <a:t>‹#›</a:t>
            </a:fld>
            <a:endParaRPr lang="en-US"/>
          </a:p>
        </p:txBody>
      </p:sp>
    </p:spTree>
    <p:extLst>
      <p:ext uri="{BB962C8B-B14F-4D97-AF65-F5344CB8AC3E}">
        <p14:creationId xmlns:p14="http://schemas.microsoft.com/office/powerpoint/2010/main" val="25340880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p>
            <a:fld id="{31291203-2A03-0648-9C92-E5FF73424428}" type="datetimeFigureOut">
              <a:rPr lang="en-US" smtClean="0"/>
              <a:t>19/08/17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78CF71-2EC9-DC4C-8C14-A59E16CFC26E}" type="slidenum">
              <a:rPr lang="en-US" smtClean="0"/>
              <a:t>‹#›</a:t>
            </a:fld>
            <a:endParaRPr lang="en-US"/>
          </a:p>
        </p:txBody>
      </p:sp>
    </p:spTree>
    <p:extLst>
      <p:ext uri="{BB962C8B-B14F-4D97-AF65-F5344CB8AC3E}">
        <p14:creationId xmlns:p14="http://schemas.microsoft.com/office/powerpoint/2010/main" val="18686798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Date Placeholder 4"/>
          <p:cNvSpPr>
            <a:spLocks noGrp="1"/>
          </p:cNvSpPr>
          <p:nvPr>
            <p:ph type="dt" sz="half" idx="10"/>
          </p:nvPr>
        </p:nvSpPr>
        <p:spPr/>
        <p:txBody>
          <a:bodyPr/>
          <a:lstStyle/>
          <a:p>
            <a:fld id="{31291203-2A03-0648-9C92-E5FF73424428}" type="datetimeFigureOut">
              <a:rPr lang="en-US" smtClean="0"/>
              <a:t>19/08/17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78CF71-2EC9-DC4C-8C14-A59E16CFC26E}" type="slidenum">
              <a:rPr lang="en-US" smtClean="0"/>
              <a:t>‹#›</a:t>
            </a:fld>
            <a:endParaRPr lang="en-US"/>
          </a:p>
        </p:txBody>
      </p:sp>
    </p:spTree>
    <p:extLst>
      <p:ext uri="{BB962C8B-B14F-4D97-AF65-F5344CB8AC3E}">
        <p14:creationId xmlns:p14="http://schemas.microsoft.com/office/powerpoint/2010/main" val="7252361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31"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6"/>
          <p:cNvSpPr>
            <a:spLocks noGrp="1"/>
          </p:cNvSpPr>
          <p:nvPr>
            <p:ph type="dt" sz="half" idx="10"/>
          </p:nvPr>
        </p:nvSpPr>
        <p:spPr/>
        <p:txBody>
          <a:bodyPr/>
          <a:lstStyle/>
          <a:p>
            <a:fld id="{31291203-2A03-0648-9C92-E5FF73424428}" type="datetimeFigureOut">
              <a:rPr lang="en-US" smtClean="0"/>
              <a:t>19/08/17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78CF71-2EC9-DC4C-8C14-A59E16CFC26E}" type="slidenum">
              <a:rPr lang="en-US" smtClean="0"/>
              <a:t>‹#›</a:t>
            </a:fld>
            <a:endParaRPr lang="en-US"/>
          </a:p>
        </p:txBody>
      </p:sp>
    </p:spTree>
    <p:extLst>
      <p:ext uri="{BB962C8B-B14F-4D97-AF65-F5344CB8AC3E}">
        <p14:creationId xmlns:p14="http://schemas.microsoft.com/office/powerpoint/2010/main" val="25664631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2"/>
          <p:cNvSpPr>
            <a:spLocks noGrp="1"/>
          </p:cNvSpPr>
          <p:nvPr>
            <p:ph type="dt" sz="half" idx="10"/>
          </p:nvPr>
        </p:nvSpPr>
        <p:spPr/>
        <p:txBody>
          <a:bodyPr/>
          <a:lstStyle/>
          <a:p>
            <a:fld id="{31291203-2A03-0648-9C92-E5FF73424428}" type="datetimeFigureOut">
              <a:rPr lang="en-US" smtClean="0"/>
              <a:t>19/08/17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78CF71-2EC9-DC4C-8C14-A59E16CFC26E}" type="slidenum">
              <a:rPr lang="en-US" smtClean="0"/>
              <a:t>‹#›</a:t>
            </a:fld>
            <a:endParaRPr lang="en-US"/>
          </a:p>
        </p:txBody>
      </p:sp>
    </p:spTree>
    <p:extLst>
      <p:ext uri="{BB962C8B-B14F-4D97-AF65-F5344CB8AC3E}">
        <p14:creationId xmlns:p14="http://schemas.microsoft.com/office/powerpoint/2010/main" val="16877908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291203-2A03-0648-9C92-E5FF73424428}" type="datetimeFigureOut">
              <a:rPr lang="en-US" smtClean="0"/>
              <a:t>19/08/17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78CF71-2EC9-DC4C-8C14-A59E16CFC26E}" type="slidenum">
              <a:rPr lang="en-US" smtClean="0"/>
              <a:t>‹#›</a:t>
            </a:fld>
            <a:endParaRPr lang="en-US"/>
          </a:p>
        </p:txBody>
      </p:sp>
    </p:spTree>
    <p:extLst>
      <p:ext uri="{BB962C8B-B14F-4D97-AF65-F5344CB8AC3E}">
        <p14:creationId xmlns:p14="http://schemas.microsoft.com/office/powerpoint/2010/main" val="28175740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73049"/>
            <a:ext cx="3008313" cy="1162051"/>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6"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31291203-2A03-0648-9C92-E5FF73424428}" type="datetimeFigureOut">
              <a:rPr lang="en-US" smtClean="0"/>
              <a:t>19/08/17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78CF71-2EC9-DC4C-8C14-A59E16CFC26E}" type="slidenum">
              <a:rPr lang="en-US" smtClean="0"/>
              <a:t>‹#›</a:t>
            </a:fld>
            <a:endParaRPr lang="en-US"/>
          </a:p>
        </p:txBody>
      </p:sp>
    </p:spTree>
    <p:extLst>
      <p:ext uri="{BB962C8B-B14F-4D97-AF65-F5344CB8AC3E}">
        <p14:creationId xmlns:p14="http://schemas.microsoft.com/office/powerpoint/2010/main" val="3387063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708991"/>
            <a:ext cx="8229600" cy="1143000"/>
          </a:xfrm>
          <a:prstGeom prst="rect">
            <a:avLst/>
          </a:prstGeom>
        </p:spPr>
        <p:txBody>
          <a:bodyPr/>
          <a:lstStyle/>
          <a:p>
            <a:r>
              <a:rPr lang="en-AU" dirty="0" smtClean="0"/>
              <a:t>Click to edit Master title style</a:t>
            </a:r>
            <a:endParaRPr lang="en-US" dirty="0"/>
          </a:p>
        </p:txBody>
      </p:sp>
      <p:sp>
        <p:nvSpPr>
          <p:cNvPr id="3" name="Content Placeholder 2"/>
          <p:cNvSpPr>
            <a:spLocks noGrp="1"/>
          </p:cNvSpPr>
          <p:nvPr>
            <p:ph idx="1"/>
          </p:nvPr>
        </p:nvSpPr>
        <p:spPr>
          <a:xfrm>
            <a:off x="457200" y="3137647"/>
            <a:ext cx="8229600" cy="2988516"/>
          </a:xfrm>
        </p:spPr>
        <p:txBody>
          <a:body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4" name="Date Placeholder 3"/>
          <p:cNvSpPr>
            <a:spLocks noGrp="1"/>
          </p:cNvSpPr>
          <p:nvPr>
            <p:ph type="dt" sz="half" idx="10"/>
          </p:nvPr>
        </p:nvSpPr>
        <p:spPr/>
        <p:txBody>
          <a:bodyPr/>
          <a:lstStyle/>
          <a:p>
            <a:fld id="{31291203-2A03-0648-9C92-E5FF73424428}" type="datetimeFigureOut">
              <a:rPr lang="en-US" smtClean="0"/>
              <a:t>19/08/17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78CF71-2EC9-DC4C-8C14-A59E16CFC26E}" type="slidenum">
              <a:rPr lang="en-US" smtClean="0"/>
              <a:t>‹#›</a:t>
            </a:fld>
            <a:endParaRPr lang="en-US"/>
          </a:p>
        </p:txBody>
      </p:sp>
    </p:spTree>
    <p:extLst>
      <p:ext uri="{BB962C8B-B14F-4D97-AF65-F5344CB8AC3E}">
        <p14:creationId xmlns:p14="http://schemas.microsoft.com/office/powerpoint/2010/main" val="19222905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41"/>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31291203-2A03-0648-9C92-E5FF73424428}" type="datetimeFigureOut">
              <a:rPr lang="en-US" smtClean="0"/>
              <a:t>19/08/17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78CF71-2EC9-DC4C-8C14-A59E16CFC26E}" type="slidenum">
              <a:rPr lang="en-US" smtClean="0"/>
              <a:t>‹#›</a:t>
            </a:fld>
            <a:endParaRPr lang="en-US"/>
          </a:p>
        </p:txBody>
      </p:sp>
    </p:spTree>
    <p:extLst>
      <p:ext uri="{BB962C8B-B14F-4D97-AF65-F5344CB8AC3E}">
        <p14:creationId xmlns:p14="http://schemas.microsoft.com/office/powerpoint/2010/main" val="31471474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31291203-2A03-0648-9C92-E5FF73424428}" type="datetimeFigureOut">
              <a:rPr lang="en-US" smtClean="0"/>
              <a:t>19/08/17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78CF71-2EC9-DC4C-8C14-A59E16CFC26E}" type="slidenum">
              <a:rPr lang="en-US" smtClean="0"/>
              <a:t>‹#›</a:t>
            </a:fld>
            <a:endParaRPr lang="en-US"/>
          </a:p>
        </p:txBody>
      </p:sp>
    </p:spTree>
    <p:extLst>
      <p:ext uri="{BB962C8B-B14F-4D97-AF65-F5344CB8AC3E}">
        <p14:creationId xmlns:p14="http://schemas.microsoft.com/office/powerpoint/2010/main" val="21432940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31291203-2A03-0648-9C92-E5FF73424428}" type="datetimeFigureOut">
              <a:rPr lang="en-US" smtClean="0"/>
              <a:t>19/08/17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78CF71-2EC9-DC4C-8C14-A59E16CFC26E}" type="slidenum">
              <a:rPr lang="en-US" smtClean="0"/>
              <a:t>‹#›</a:t>
            </a:fld>
            <a:endParaRPr lang="en-US"/>
          </a:p>
        </p:txBody>
      </p:sp>
    </p:spTree>
    <p:extLst>
      <p:ext uri="{BB962C8B-B14F-4D97-AF65-F5344CB8AC3E}">
        <p14:creationId xmlns:p14="http://schemas.microsoft.com/office/powerpoint/2010/main" val="30194676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6D036B6-829E-234A-A69D-C62855102110}" type="datetimeFigureOut">
              <a:rPr lang="en-US" smtClean="0"/>
              <a:t>19/08/17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71322A-30A2-6946-9DC2-261F0542CF2F}" type="slidenum">
              <a:rPr lang="en-US" smtClean="0"/>
              <a:t>‹#›</a:t>
            </a:fld>
            <a:endParaRPr lang="en-US"/>
          </a:p>
        </p:txBody>
      </p:sp>
    </p:spTree>
    <p:extLst>
      <p:ext uri="{BB962C8B-B14F-4D97-AF65-F5344CB8AC3E}">
        <p14:creationId xmlns:p14="http://schemas.microsoft.com/office/powerpoint/2010/main" val="37630133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D036B6-829E-234A-A69D-C62855102110}" type="datetimeFigureOut">
              <a:rPr lang="en-US" smtClean="0"/>
              <a:t>19/08/17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71322A-30A2-6946-9DC2-261F0542CF2F}" type="slidenum">
              <a:rPr lang="en-US" smtClean="0"/>
              <a:t>‹#›</a:t>
            </a:fld>
            <a:endParaRPr lang="en-US"/>
          </a:p>
        </p:txBody>
      </p:sp>
    </p:spTree>
    <p:extLst>
      <p:ext uri="{BB962C8B-B14F-4D97-AF65-F5344CB8AC3E}">
        <p14:creationId xmlns:p14="http://schemas.microsoft.com/office/powerpoint/2010/main" val="13996891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D036B6-829E-234A-A69D-C62855102110}" type="datetimeFigureOut">
              <a:rPr lang="en-US" smtClean="0"/>
              <a:t>19/08/17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71322A-30A2-6946-9DC2-261F0542CF2F}" type="slidenum">
              <a:rPr lang="en-US" smtClean="0"/>
              <a:t>‹#›</a:t>
            </a:fld>
            <a:endParaRPr lang="en-US"/>
          </a:p>
        </p:txBody>
      </p:sp>
    </p:spTree>
    <p:extLst>
      <p:ext uri="{BB962C8B-B14F-4D97-AF65-F5344CB8AC3E}">
        <p14:creationId xmlns:p14="http://schemas.microsoft.com/office/powerpoint/2010/main" val="29611094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6D036B6-829E-234A-A69D-C62855102110}" type="datetimeFigureOut">
              <a:rPr lang="en-US" smtClean="0"/>
              <a:t>19/08/17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71322A-30A2-6946-9DC2-261F0542CF2F}" type="slidenum">
              <a:rPr lang="en-US" smtClean="0"/>
              <a:t>‹#›</a:t>
            </a:fld>
            <a:endParaRPr lang="en-US"/>
          </a:p>
        </p:txBody>
      </p:sp>
    </p:spTree>
    <p:extLst>
      <p:ext uri="{BB962C8B-B14F-4D97-AF65-F5344CB8AC3E}">
        <p14:creationId xmlns:p14="http://schemas.microsoft.com/office/powerpoint/2010/main" val="10025287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6D036B6-829E-234A-A69D-C62855102110}" type="datetimeFigureOut">
              <a:rPr lang="en-US" smtClean="0"/>
              <a:t>19/08/17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71322A-30A2-6946-9DC2-261F0542CF2F}" type="slidenum">
              <a:rPr lang="en-US" smtClean="0"/>
              <a:t>‹#›</a:t>
            </a:fld>
            <a:endParaRPr lang="en-US"/>
          </a:p>
        </p:txBody>
      </p:sp>
    </p:spTree>
    <p:extLst>
      <p:ext uri="{BB962C8B-B14F-4D97-AF65-F5344CB8AC3E}">
        <p14:creationId xmlns:p14="http://schemas.microsoft.com/office/powerpoint/2010/main" val="19336354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6D036B6-829E-234A-A69D-C62855102110}" type="datetimeFigureOut">
              <a:rPr lang="en-US" smtClean="0"/>
              <a:t>19/08/17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71322A-30A2-6946-9DC2-261F0542CF2F}" type="slidenum">
              <a:rPr lang="en-US" smtClean="0"/>
              <a:t>‹#›</a:t>
            </a:fld>
            <a:endParaRPr lang="en-US"/>
          </a:p>
        </p:txBody>
      </p:sp>
    </p:spTree>
    <p:extLst>
      <p:ext uri="{BB962C8B-B14F-4D97-AF65-F5344CB8AC3E}">
        <p14:creationId xmlns:p14="http://schemas.microsoft.com/office/powerpoint/2010/main" val="42458873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D036B6-829E-234A-A69D-C62855102110}" type="datetimeFigureOut">
              <a:rPr lang="en-US" smtClean="0"/>
              <a:t>19/08/17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71322A-30A2-6946-9DC2-261F0542CF2F}" type="slidenum">
              <a:rPr lang="en-US" smtClean="0"/>
              <a:t>‹#›</a:t>
            </a:fld>
            <a:endParaRPr lang="en-US"/>
          </a:p>
        </p:txBody>
      </p:sp>
    </p:spTree>
    <p:extLst>
      <p:ext uri="{BB962C8B-B14F-4D97-AF65-F5344CB8AC3E}">
        <p14:creationId xmlns:p14="http://schemas.microsoft.com/office/powerpoint/2010/main" val="4033545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a:prstGeom prst="rect">
            <a:avLst/>
          </a:prstGeo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p>
            <a:fld id="{31291203-2A03-0648-9C92-E5FF73424428}" type="datetimeFigureOut">
              <a:rPr lang="en-US" smtClean="0"/>
              <a:t>19/08/17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78CF71-2EC9-DC4C-8C14-A59E16CFC26E}" type="slidenum">
              <a:rPr lang="en-US" smtClean="0"/>
              <a:t>‹#›</a:t>
            </a:fld>
            <a:endParaRPr lang="en-US"/>
          </a:p>
        </p:txBody>
      </p:sp>
    </p:spTree>
    <p:extLst>
      <p:ext uri="{BB962C8B-B14F-4D97-AF65-F5344CB8AC3E}">
        <p14:creationId xmlns:p14="http://schemas.microsoft.com/office/powerpoint/2010/main" val="6064219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6"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D036B6-829E-234A-A69D-C62855102110}" type="datetimeFigureOut">
              <a:rPr lang="en-US" smtClean="0"/>
              <a:t>19/08/17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71322A-30A2-6946-9DC2-261F0542CF2F}" type="slidenum">
              <a:rPr lang="en-US" smtClean="0"/>
              <a:t>‹#›</a:t>
            </a:fld>
            <a:endParaRPr lang="en-US"/>
          </a:p>
        </p:txBody>
      </p:sp>
    </p:spTree>
    <p:extLst>
      <p:ext uri="{BB962C8B-B14F-4D97-AF65-F5344CB8AC3E}">
        <p14:creationId xmlns:p14="http://schemas.microsoft.com/office/powerpoint/2010/main" val="12531654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41"/>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D036B6-829E-234A-A69D-C62855102110}" type="datetimeFigureOut">
              <a:rPr lang="en-US" smtClean="0"/>
              <a:t>19/08/17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71322A-30A2-6946-9DC2-261F0542CF2F}" type="slidenum">
              <a:rPr lang="en-US" smtClean="0"/>
              <a:t>‹#›</a:t>
            </a:fld>
            <a:endParaRPr lang="en-US"/>
          </a:p>
        </p:txBody>
      </p:sp>
    </p:spTree>
    <p:extLst>
      <p:ext uri="{BB962C8B-B14F-4D97-AF65-F5344CB8AC3E}">
        <p14:creationId xmlns:p14="http://schemas.microsoft.com/office/powerpoint/2010/main" val="1608684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D036B6-829E-234A-A69D-C62855102110}" type="datetimeFigureOut">
              <a:rPr lang="en-US" smtClean="0"/>
              <a:t>19/08/17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71322A-30A2-6946-9DC2-261F0542CF2F}" type="slidenum">
              <a:rPr lang="en-US" smtClean="0"/>
              <a:t>‹#›</a:t>
            </a:fld>
            <a:endParaRPr lang="en-US"/>
          </a:p>
        </p:txBody>
      </p:sp>
    </p:spTree>
    <p:extLst>
      <p:ext uri="{BB962C8B-B14F-4D97-AF65-F5344CB8AC3E}">
        <p14:creationId xmlns:p14="http://schemas.microsoft.com/office/powerpoint/2010/main" val="38258838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D036B6-829E-234A-A69D-C62855102110}" type="datetimeFigureOut">
              <a:rPr lang="en-US" smtClean="0"/>
              <a:t>19/08/17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71322A-30A2-6946-9DC2-261F0542CF2F}" type="slidenum">
              <a:rPr lang="en-US" smtClean="0"/>
              <a:t>‹#›</a:t>
            </a:fld>
            <a:endParaRPr lang="en-US"/>
          </a:p>
        </p:txBody>
      </p:sp>
    </p:spTree>
    <p:extLst>
      <p:ext uri="{BB962C8B-B14F-4D97-AF65-F5344CB8AC3E}">
        <p14:creationId xmlns:p14="http://schemas.microsoft.com/office/powerpoint/2010/main" val="376235704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6D036B6-829E-234A-A69D-C62855102110}" type="datetimeFigureOut">
              <a:rPr lang="en-US" smtClean="0"/>
              <a:t>19/08/17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71322A-30A2-6946-9DC2-261F0542CF2F}" type="slidenum">
              <a:rPr lang="en-US" smtClean="0"/>
              <a:t>‹#›</a:t>
            </a:fld>
            <a:endParaRPr lang="en-US"/>
          </a:p>
        </p:txBody>
      </p:sp>
    </p:spTree>
    <p:extLst>
      <p:ext uri="{BB962C8B-B14F-4D97-AF65-F5344CB8AC3E}">
        <p14:creationId xmlns:p14="http://schemas.microsoft.com/office/powerpoint/2010/main" val="38619612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AU"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a:p>
        </p:txBody>
      </p:sp>
      <p:sp>
        <p:nvSpPr>
          <p:cNvPr id="4" name="Date Placeholder 3"/>
          <p:cNvSpPr>
            <a:spLocks noGrp="1"/>
          </p:cNvSpPr>
          <p:nvPr>
            <p:ph type="dt" sz="half" idx="10"/>
          </p:nvPr>
        </p:nvSpPr>
        <p:spPr/>
        <p:txBody>
          <a:bodyPr/>
          <a:lstStyle/>
          <a:p>
            <a:fld id="{31291203-2A03-0648-9C92-E5FF73424428}" type="datetimeFigureOut">
              <a:rPr lang="en-US" smtClean="0"/>
              <a:t>19/08/17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78CF71-2EC9-DC4C-8C14-A59E16CFC26E}" type="slidenum">
              <a:rPr lang="en-US" smtClean="0"/>
              <a:t>‹#›</a:t>
            </a:fld>
            <a:endParaRPr lang="en-US"/>
          </a:p>
        </p:txBody>
      </p:sp>
    </p:spTree>
    <p:extLst>
      <p:ext uri="{BB962C8B-B14F-4D97-AF65-F5344CB8AC3E}">
        <p14:creationId xmlns:p14="http://schemas.microsoft.com/office/powerpoint/2010/main" val="37618046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31291203-2A03-0648-9C92-E5FF73424428}" type="datetimeFigureOut">
              <a:rPr lang="en-US" smtClean="0"/>
              <a:t>19/08/17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78CF71-2EC9-DC4C-8C14-A59E16CFC26E}" type="slidenum">
              <a:rPr lang="en-US" smtClean="0"/>
              <a:t>‹#›</a:t>
            </a:fld>
            <a:endParaRPr lang="en-US"/>
          </a:p>
        </p:txBody>
      </p:sp>
    </p:spTree>
    <p:extLst>
      <p:ext uri="{BB962C8B-B14F-4D97-AF65-F5344CB8AC3E}">
        <p14:creationId xmlns:p14="http://schemas.microsoft.com/office/powerpoint/2010/main" val="25340880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p>
            <a:fld id="{31291203-2A03-0648-9C92-E5FF73424428}" type="datetimeFigureOut">
              <a:rPr lang="en-US" smtClean="0"/>
              <a:t>19/08/17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78CF71-2EC9-DC4C-8C14-A59E16CFC26E}" type="slidenum">
              <a:rPr lang="en-US" smtClean="0"/>
              <a:t>‹#›</a:t>
            </a:fld>
            <a:endParaRPr lang="en-US"/>
          </a:p>
        </p:txBody>
      </p:sp>
    </p:spTree>
    <p:extLst>
      <p:ext uri="{BB962C8B-B14F-4D97-AF65-F5344CB8AC3E}">
        <p14:creationId xmlns:p14="http://schemas.microsoft.com/office/powerpoint/2010/main" val="186867985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Date Placeholder 4"/>
          <p:cNvSpPr>
            <a:spLocks noGrp="1"/>
          </p:cNvSpPr>
          <p:nvPr>
            <p:ph type="dt" sz="half" idx="10"/>
          </p:nvPr>
        </p:nvSpPr>
        <p:spPr/>
        <p:txBody>
          <a:bodyPr/>
          <a:lstStyle/>
          <a:p>
            <a:fld id="{31291203-2A03-0648-9C92-E5FF73424428}" type="datetimeFigureOut">
              <a:rPr lang="en-US" smtClean="0"/>
              <a:t>19/08/17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78CF71-2EC9-DC4C-8C14-A59E16CFC26E}" type="slidenum">
              <a:rPr lang="en-US" smtClean="0"/>
              <a:t>‹#›</a:t>
            </a:fld>
            <a:endParaRPr lang="en-US"/>
          </a:p>
        </p:txBody>
      </p:sp>
    </p:spTree>
    <p:extLst>
      <p:ext uri="{BB962C8B-B14F-4D97-AF65-F5344CB8AC3E}">
        <p14:creationId xmlns:p14="http://schemas.microsoft.com/office/powerpoint/2010/main" val="7252361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31"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6"/>
          <p:cNvSpPr>
            <a:spLocks noGrp="1"/>
          </p:cNvSpPr>
          <p:nvPr>
            <p:ph type="dt" sz="half" idx="10"/>
          </p:nvPr>
        </p:nvSpPr>
        <p:spPr/>
        <p:txBody>
          <a:bodyPr/>
          <a:lstStyle/>
          <a:p>
            <a:fld id="{31291203-2A03-0648-9C92-E5FF73424428}" type="datetimeFigureOut">
              <a:rPr lang="en-US" smtClean="0"/>
              <a:t>19/08/17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78CF71-2EC9-DC4C-8C14-A59E16CFC26E}" type="slidenum">
              <a:rPr lang="en-US" smtClean="0"/>
              <a:t>‹#›</a:t>
            </a:fld>
            <a:endParaRPr lang="en-US"/>
          </a:p>
        </p:txBody>
      </p:sp>
    </p:spTree>
    <p:extLst>
      <p:ext uri="{BB962C8B-B14F-4D97-AF65-F5344CB8AC3E}">
        <p14:creationId xmlns:p14="http://schemas.microsoft.com/office/powerpoint/2010/main" val="2566463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385739" y="3729040"/>
            <a:ext cx="3217333" cy="1029229"/>
          </a:xfrm>
          <a:prstGeom prst="rect">
            <a:avLst/>
          </a:prstGeom>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5" name="Date Placeholder 4"/>
          <p:cNvSpPr>
            <a:spLocks noGrp="1"/>
          </p:cNvSpPr>
          <p:nvPr>
            <p:ph type="dt" sz="half" idx="10"/>
          </p:nvPr>
        </p:nvSpPr>
        <p:spPr/>
        <p:txBody>
          <a:bodyPr/>
          <a:lstStyle/>
          <a:p>
            <a:fld id="{31291203-2A03-0648-9C92-E5FF73424428}" type="datetimeFigureOut">
              <a:rPr lang="en-US" smtClean="0"/>
              <a:t>19/08/17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78CF71-2EC9-DC4C-8C14-A59E16CFC26E}" type="slidenum">
              <a:rPr lang="en-US" smtClean="0"/>
              <a:t>‹#›</a:t>
            </a:fld>
            <a:endParaRPr lang="en-US"/>
          </a:p>
        </p:txBody>
      </p:sp>
    </p:spTree>
    <p:extLst>
      <p:ext uri="{BB962C8B-B14F-4D97-AF65-F5344CB8AC3E}">
        <p14:creationId xmlns:p14="http://schemas.microsoft.com/office/powerpoint/2010/main" val="244905240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2"/>
          <p:cNvSpPr>
            <a:spLocks noGrp="1"/>
          </p:cNvSpPr>
          <p:nvPr>
            <p:ph type="dt" sz="half" idx="10"/>
          </p:nvPr>
        </p:nvSpPr>
        <p:spPr/>
        <p:txBody>
          <a:bodyPr/>
          <a:lstStyle/>
          <a:p>
            <a:fld id="{31291203-2A03-0648-9C92-E5FF73424428}" type="datetimeFigureOut">
              <a:rPr lang="en-US" smtClean="0"/>
              <a:t>19/08/17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78CF71-2EC9-DC4C-8C14-A59E16CFC26E}" type="slidenum">
              <a:rPr lang="en-US" smtClean="0"/>
              <a:t>‹#›</a:t>
            </a:fld>
            <a:endParaRPr lang="en-US"/>
          </a:p>
        </p:txBody>
      </p:sp>
    </p:spTree>
    <p:extLst>
      <p:ext uri="{BB962C8B-B14F-4D97-AF65-F5344CB8AC3E}">
        <p14:creationId xmlns:p14="http://schemas.microsoft.com/office/powerpoint/2010/main" val="168779086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291203-2A03-0648-9C92-E5FF73424428}" type="datetimeFigureOut">
              <a:rPr lang="en-US" smtClean="0"/>
              <a:t>19/08/17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78CF71-2EC9-DC4C-8C14-A59E16CFC26E}" type="slidenum">
              <a:rPr lang="en-US" smtClean="0"/>
              <a:t>‹#›</a:t>
            </a:fld>
            <a:endParaRPr lang="en-US"/>
          </a:p>
        </p:txBody>
      </p:sp>
    </p:spTree>
    <p:extLst>
      <p:ext uri="{BB962C8B-B14F-4D97-AF65-F5344CB8AC3E}">
        <p14:creationId xmlns:p14="http://schemas.microsoft.com/office/powerpoint/2010/main" val="281757401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73049"/>
            <a:ext cx="3008313" cy="1162051"/>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6"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31291203-2A03-0648-9C92-E5FF73424428}" type="datetimeFigureOut">
              <a:rPr lang="en-US" smtClean="0"/>
              <a:t>19/08/17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78CF71-2EC9-DC4C-8C14-A59E16CFC26E}" type="slidenum">
              <a:rPr lang="en-US" smtClean="0"/>
              <a:t>‹#›</a:t>
            </a:fld>
            <a:endParaRPr lang="en-US"/>
          </a:p>
        </p:txBody>
      </p:sp>
    </p:spTree>
    <p:extLst>
      <p:ext uri="{BB962C8B-B14F-4D97-AF65-F5344CB8AC3E}">
        <p14:creationId xmlns:p14="http://schemas.microsoft.com/office/powerpoint/2010/main" val="338706304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41"/>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31291203-2A03-0648-9C92-E5FF73424428}" type="datetimeFigureOut">
              <a:rPr lang="en-US" smtClean="0"/>
              <a:t>19/08/17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78CF71-2EC9-DC4C-8C14-A59E16CFC26E}" type="slidenum">
              <a:rPr lang="en-US" smtClean="0"/>
              <a:t>‹#›</a:t>
            </a:fld>
            <a:endParaRPr lang="en-US"/>
          </a:p>
        </p:txBody>
      </p:sp>
    </p:spTree>
    <p:extLst>
      <p:ext uri="{BB962C8B-B14F-4D97-AF65-F5344CB8AC3E}">
        <p14:creationId xmlns:p14="http://schemas.microsoft.com/office/powerpoint/2010/main" val="314714748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31291203-2A03-0648-9C92-E5FF73424428}" type="datetimeFigureOut">
              <a:rPr lang="en-US" smtClean="0"/>
              <a:t>19/08/17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78CF71-2EC9-DC4C-8C14-A59E16CFC26E}" type="slidenum">
              <a:rPr lang="en-US" smtClean="0"/>
              <a:t>‹#›</a:t>
            </a:fld>
            <a:endParaRPr lang="en-US"/>
          </a:p>
        </p:txBody>
      </p:sp>
    </p:spTree>
    <p:extLst>
      <p:ext uri="{BB962C8B-B14F-4D97-AF65-F5344CB8AC3E}">
        <p14:creationId xmlns:p14="http://schemas.microsoft.com/office/powerpoint/2010/main" val="214329409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31291203-2A03-0648-9C92-E5FF73424428}" type="datetimeFigureOut">
              <a:rPr lang="en-US" smtClean="0"/>
              <a:t>19/08/17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78CF71-2EC9-DC4C-8C14-A59E16CFC26E}" type="slidenum">
              <a:rPr lang="en-US" smtClean="0"/>
              <a:t>‹#›</a:t>
            </a:fld>
            <a:endParaRPr lang="en-US"/>
          </a:p>
        </p:txBody>
      </p:sp>
    </p:spTree>
    <p:extLst>
      <p:ext uri="{BB962C8B-B14F-4D97-AF65-F5344CB8AC3E}">
        <p14:creationId xmlns:p14="http://schemas.microsoft.com/office/powerpoint/2010/main" val="30194676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385739" y="3729040"/>
            <a:ext cx="3217333" cy="1029229"/>
          </a:xfrm>
          <a:prstGeom prst="rect">
            <a:avLst/>
          </a:prstGeom>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31"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6"/>
          <p:cNvSpPr>
            <a:spLocks noGrp="1"/>
          </p:cNvSpPr>
          <p:nvPr>
            <p:ph type="dt" sz="half" idx="10"/>
          </p:nvPr>
        </p:nvSpPr>
        <p:spPr/>
        <p:txBody>
          <a:bodyPr/>
          <a:lstStyle/>
          <a:p>
            <a:fld id="{31291203-2A03-0648-9C92-E5FF73424428}" type="datetimeFigureOut">
              <a:rPr lang="en-US" smtClean="0"/>
              <a:t>19/08/17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78CF71-2EC9-DC4C-8C14-A59E16CFC26E}" type="slidenum">
              <a:rPr lang="en-US" smtClean="0"/>
              <a:t>‹#›</a:t>
            </a:fld>
            <a:endParaRPr lang="en-US"/>
          </a:p>
        </p:txBody>
      </p:sp>
    </p:spTree>
    <p:extLst>
      <p:ext uri="{BB962C8B-B14F-4D97-AF65-F5344CB8AC3E}">
        <p14:creationId xmlns:p14="http://schemas.microsoft.com/office/powerpoint/2010/main" val="24088474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385739" y="3729040"/>
            <a:ext cx="3217333" cy="1029229"/>
          </a:xfrm>
          <a:prstGeom prst="rect">
            <a:avLst/>
          </a:prstGeom>
        </p:spPr>
        <p:txBody>
          <a:bodyPr/>
          <a:lstStyle/>
          <a:p>
            <a:r>
              <a:rPr lang="en-AU" smtClean="0"/>
              <a:t>Click to edit Master title style</a:t>
            </a:r>
            <a:endParaRPr lang="en-US"/>
          </a:p>
        </p:txBody>
      </p:sp>
      <p:sp>
        <p:nvSpPr>
          <p:cNvPr id="3" name="Date Placeholder 2"/>
          <p:cNvSpPr>
            <a:spLocks noGrp="1"/>
          </p:cNvSpPr>
          <p:nvPr>
            <p:ph type="dt" sz="half" idx="10"/>
          </p:nvPr>
        </p:nvSpPr>
        <p:spPr/>
        <p:txBody>
          <a:bodyPr/>
          <a:lstStyle/>
          <a:p>
            <a:fld id="{31291203-2A03-0648-9C92-E5FF73424428}" type="datetimeFigureOut">
              <a:rPr lang="en-US" smtClean="0"/>
              <a:t>19/08/17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78CF71-2EC9-DC4C-8C14-A59E16CFC26E}" type="slidenum">
              <a:rPr lang="en-US" smtClean="0"/>
              <a:t>‹#›</a:t>
            </a:fld>
            <a:endParaRPr lang="en-US"/>
          </a:p>
        </p:txBody>
      </p:sp>
    </p:spTree>
    <p:extLst>
      <p:ext uri="{BB962C8B-B14F-4D97-AF65-F5344CB8AC3E}">
        <p14:creationId xmlns:p14="http://schemas.microsoft.com/office/powerpoint/2010/main" val="20036915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291203-2A03-0648-9C92-E5FF73424428}" type="datetimeFigureOut">
              <a:rPr lang="en-US" smtClean="0"/>
              <a:t>19/08/17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78CF71-2EC9-DC4C-8C14-A59E16CFC26E}" type="slidenum">
              <a:rPr lang="en-US" smtClean="0"/>
              <a:t>‹#›</a:t>
            </a:fld>
            <a:endParaRPr lang="en-US"/>
          </a:p>
        </p:txBody>
      </p:sp>
    </p:spTree>
    <p:extLst>
      <p:ext uri="{BB962C8B-B14F-4D97-AF65-F5344CB8AC3E}">
        <p14:creationId xmlns:p14="http://schemas.microsoft.com/office/powerpoint/2010/main" val="6336579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73049"/>
            <a:ext cx="3008313" cy="1162051"/>
          </a:xfrm>
          <a:prstGeom prst="rect">
            <a:avLst/>
          </a:prstGeo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6"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31291203-2A03-0648-9C92-E5FF73424428}" type="datetimeFigureOut">
              <a:rPr lang="en-US" smtClean="0"/>
              <a:t>19/08/17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78CF71-2EC9-DC4C-8C14-A59E16CFC26E}" type="slidenum">
              <a:rPr lang="en-US" smtClean="0"/>
              <a:t>‹#›</a:t>
            </a:fld>
            <a:endParaRPr lang="en-US"/>
          </a:p>
        </p:txBody>
      </p:sp>
    </p:spTree>
    <p:extLst>
      <p:ext uri="{BB962C8B-B14F-4D97-AF65-F5344CB8AC3E}">
        <p14:creationId xmlns:p14="http://schemas.microsoft.com/office/powerpoint/2010/main" val="1782248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a:prstGeom prst="rect">
            <a:avLst/>
          </a:prstGeo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41"/>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31291203-2A03-0648-9C92-E5FF73424428}" type="datetimeFigureOut">
              <a:rPr lang="en-US" smtClean="0"/>
              <a:t>19/08/17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78CF71-2EC9-DC4C-8C14-A59E16CFC26E}" type="slidenum">
              <a:rPr lang="en-US" smtClean="0"/>
              <a:t>‹#›</a:t>
            </a:fld>
            <a:endParaRPr lang="en-US"/>
          </a:p>
        </p:txBody>
      </p:sp>
    </p:spTree>
    <p:extLst>
      <p:ext uri="{BB962C8B-B14F-4D97-AF65-F5344CB8AC3E}">
        <p14:creationId xmlns:p14="http://schemas.microsoft.com/office/powerpoint/2010/main" val="124450696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5.xml"/><Relationship Id="rId12" Type="http://schemas.openxmlformats.org/officeDocument/2006/relationships/theme" Target="../theme/theme4.xml"/><Relationship Id="rId1" Type="http://schemas.openxmlformats.org/officeDocument/2006/relationships/slideLayout" Target="../slideLayouts/slideLayout35.xml"/><Relationship Id="rId2" Type="http://schemas.openxmlformats.org/officeDocument/2006/relationships/slideLayout" Target="../slideLayouts/slideLayout36.xml"/><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 Id="rId9" Type="http://schemas.openxmlformats.org/officeDocument/2006/relationships/slideLayout" Target="../slideLayouts/slideLayout43.xml"/><Relationship Id="rId10"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291203-2A03-0648-9C92-E5FF73424428}" type="datetimeFigureOut">
              <a:rPr lang="en-US" smtClean="0"/>
              <a:t>19/08/17</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78CF71-2EC9-DC4C-8C14-A59E16CFC26E}" type="slidenum">
              <a:rPr lang="en-US" smtClean="0"/>
              <a:t>‹#›</a:t>
            </a:fld>
            <a:endParaRPr lang="en-US"/>
          </a:p>
        </p:txBody>
      </p:sp>
      <p:cxnSp>
        <p:nvCxnSpPr>
          <p:cNvPr id="31" name="Straight Connector 30"/>
          <p:cNvCxnSpPr/>
          <p:nvPr userDrawn="1"/>
        </p:nvCxnSpPr>
        <p:spPr>
          <a:xfrm flipV="1">
            <a:off x="-203200" y="1"/>
            <a:ext cx="9486900" cy="13131"/>
          </a:xfrm>
          <a:prstGeom prst="line">
            <a:avLst/>
          </a:prstGeom>
          <a:ln w="635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userDrawn="1"/>
        </p:nvCxnSpPr>
        <p:spPr>
          <a:xfrm>
            <a:off x="-194733" y="1540934"/>
            <a:ext cx="9503833" cy="12701"/>
          </a:xfrm>
          <a:prstGeom prst="line">
            <a:avLst/>
          </a:prstGeom>
          <a:ln w="111125">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7" name="Picture 6" descr="HIH_hor_logo_rgb.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5776246" y="319541"/>
            <a:ext cx="3249220" cy="967392"/>
          </a:xfrm>
          <a:prstGeom prst="rect">
            <a:avLst/>
          </a:prstGeom>
        </p:spPr>
      </p:pic>
      <p:sp>
        <p:nvSpPr>
          <p:cNvPr id="8" name="TextBox 7"/>
          <p:cNvSpPr txBox="1"/>
          <p:nvPr userDrawn="1"/>
        </p:nvSpPr>
        <p:spPr>
          <a:xfrm>
            <a:off x="423334" y="254001"/>
            <a:ext cx="1066800" cy="923330"/>
          </a:xfrm>
          <a:prstGeom prst="rect">
            <a:avLst/>
          </a:prstGeom>
          <a:noFill/>
        </p:spPr>
        <p:txBody>
          <a:bodyPr wrap="square" rtlCol="0">
            <a:spAutoFit/>
          </a:bodyPr>
          <a:lstStyle/>
          <a:p>
            <a:r>
              <a:rPr lang="en-US" dirty="0" smtClean="0">
                <a:latin typeface="Open Sans"/>
                <a:cs typeface="Open Sans"/>
              </a:rPr>
              <a:t>Your logo here</a:t>
            </a:r>
          </a:p>
        </p:txBody>
      </p:sp>
      <p:sp>
        <p:nvSpPr>
          <p:cNvPr id="9" name="TextBox 8"/>
          <p:cNvSpPr txBox="1"/>
          <p:nvPr userDrawn="1"/>
        </p:nvSpPr>
        <p:spPr>
          <a:xfrm>
            <a:off x="2438400" y="592667"/>
            <a:ext cx="2827867" cy="461665"/>
          </a:xfrm>
          <a:prstGeom prst="rect">
            <a:avLst/>
          </a:prstGeom>
          <a:noFill/>
        </p:spPr>
        <p:txBody>
          <a:bodyPr wrap="square" rtlCol="0">
            <a:spAutoFit/>
          </a:bodyPr>
          <a:lstStyle/>
          <a:p>
            <a:r>
              <a:rPr lang="en-US" sz="2400" dirty="0" smtClean="0">
                <a:latin typeface="Open Sans"/>
                <a:cs typeface="Open Sans"/>
              </a:rPr>
              <a:t>Optional title here</a:t>
            </a:r>
          </a:p>
        </p:txBody>
      </p:sp>
    </p:spTree>
    <p:extLst>
      <p:ext uri="{BB962C8B-B14F-4D97-AF65-F5344CB8AC3E}">
        <p14:creationId xmlns:p14="http://schemas.microsoft.com/office/powerpoint/2010/main" val="12563064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2000" kern="1200" baseline="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AU"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291203-2A03-0648-9C92-E5FF73424428}" type="datetimeFigureOut">
              <a:rPr lang="en-US" smtClean="0"/>
              <a:t>19/08/17</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78CF71-2EC9-DC4C-8C14-A59E16CFC26E}" type="slidenum">
              <a:rPr lang="en-US" smtClean="0"/>
              <a:t>‹#›</a:t>
            </a:fld>
            <a:endParaRPr lang="en-US"/>
          </a:p>
        </p:txBody>
      </p:sp>
    </p:spTree>
    <p:extLst>
      <p:ext uri="{BB962C8B-B14F-4D97-AF65-F5344CB8AC3E}">
        <p14:creationId xmlns:p14="http://schemas.microsoft.com/office/powerpoint/2010/main" val="60637606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D036B6-829E-234A-A69D-C62855102110}" type="datetimeFigureOut">
              <a:rPr lang="en-US" smtClean="0"/>
              <a:t>19/08/17</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71322A-30A2-6946-9DC2-261F0542CF2F}" type="slidenum">
              <a:rPr lang="en-US" smtClean="0"/>
              <a:t>‹#›</a:t>
            </a:fld>
            <a:endParaRPr lang="en-US"/>
          </a:p>
        </p:txBody>
      </p:sp>
    </p:spTree>
    <p:extLst>
      <p:ext uri="{BB962C8B-B14F-4D97-AF65-F5344CB8AC3E}">
        <p14:creationId xmlns:p14="http://schemas.microsoft.com/office/powerpoint/2010/main" val="377337782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AU"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291203-2A03-0648-9C92-E5FF73424428}" type="datetimeFigureOut">
              <a:rPr lang="en-US" smtClean="0"/>
              <a:t>19/08/17</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78CF71-2EC9-DC4C-8C14-A59E16CFC26E}" type="slidenum">
              <a:rPr lang="en-US" smtClean="0"/>
              <a:t>‹#›</a:t>
            </a:fld>
            <a:endParaRPr lang="en-US"/>
          </a:p>
        </p:txBody>
      </p:sp>
    </p:spTree>
    <p:extLst>
      <p:ext uri="{BB962C8B-B14F-4D97-AF65-F5344CB8AC3E}">
        <p14:creationId xmlns:p14="http://schemas.microsoft.com/office/powerpoint/2010/main" val="6063760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1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1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4" Type="http://schemas.openxmlformats.org/officeDocument/2006/relationships/image" Target="../media/image18.jpeg"/><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19.jpeg"/></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21.jpeg"/><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22.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23.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jpe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22400" y="2184400"/>
            <a:ext cx="6062133" cy="3416320"/>
          </a:xfrm>
          <a:prstGeom prst="rect">
            <a:avLst/>
          </a:prstGeom>
          <a:noFill/>
        </p:spPr>
        <p:txBody>
          <a:bodyPr wrap="square" rtlCol="0">
            <a:spAutoFit/>
          </a:bodyPr>
          <a:lstStyle/>
          <a:p>
            <a:r>
              <a:rPr lang="en-US" dirty="0" smtClean="0">
                <a:latin typeface="Open Sans"/>
                <a:cs typeface="Open Sans"/>
              </a:rPr>
              <a:t>These slides are not in any particular order and they are gathered together from several different presentations.</a:t>
            </a:r>
          </a:p>
          <a:p>
            <a:endParaRPr lang="en-US" dirty="0">
              <a:latin typeface="Open Sans"/>
              <a:cs typeface="Open Sans"/>
            </a:endParaRPr>
          </a:p>
          <a:p>
            <a:r>
              <a:rPr lang="en-US" dirty="0" smtClean="0">
                <a:latin typeface="Open Sans"/>
                <a:cs typeface="Open Sans"/>
              </a:rPr>
              <a:t>Please just select the slides relevant for your presentation and delete the rest. </a:t>
            </a:r>
            <a:r>
              <a:rPr lang="en-US" smtClean="0">
                <a:latin typeface="Open Sans"/>
                <a:cs typeface="Open Sans"/>
              </a:rPr>
              <a:t>Copy </a:t>
            </a:r>
            <a:r>
              <a:rPr lang="en-US" dirty="0" smtClean="0">
                <a:latin typeface="Open Sans"/>
                <a:cs typeface="Open Sans"/>
              </a:rPr>
              <a:t>and paste a title slide and selected slides from the other collections in the slide bank, and add your own slides, stories, wisdom and knowledge</a:t>
            </a:r>
          </a:p>
          <a:p>
            <a:endParaRPr lang="en-US" dirty="0">
              <a:latin typeface="Open Sans"/>
              <a:cs typeface="Open Sans"/>
            </a:endParaRPr>
          </a:p>
          <a:p>
            <a:r>
              <a:rPr lang="en-US" dirty="0" smtClean="0">
                <a:latin typeface="Open Sans"/>
                <a:cs typeface="Open Sans"/>
              </a:rPr>
              <a:t>Don’t forget to edit the ‘Slide Master’ to complete the top of the slide – this will show on all the slides.</a:t>
            </a:r>
          </a:p>
        </p:txBody>
      </p:sp>
    </p:spTree>
    <p:extLst>
      <p:ext uri="{BB962C8B-B14F-4D97-AF65-F5344CB8AC3E}">
        <p14:creationId xmlns:p14="http://schemas.microsoft.com/office/powerpoint/2010/main" val="9684094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hest x-ray.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28133" y="1593853"/>
            <a:ext cx="10443633" cy="5264151"/>
          </a:xfrm>
          <a:prstGeom prst="rect">
            <a:avLst/>
          </a:prstGeom>
        </p:spPr>
      </p:pic>
      <p:sp>
        <p:nvSpPr>
          <p:cNvPr id="3" name="TextBox 2"/>
          <p:cNvSpPr txBox="1"/>
          <p:nvPr/>
        </p:nvSpPr>
        <p:spPr>
          <a:xfrm>
            <a:off x="2167473" y="1710637"/>
            <a:ext cx="5994399" cy="4339650"/>
          </a:xfrm>
          <a:prstGeom prst="rect">
            <a:avLst/>
          </a:prstGeom>
          <a:solidFill>
            <a:schemeClr val="bg1">
              <a:alpha val="35000"/>
            </a:schemeClr>
          </a:solidFill>
        </p:spPr>
        <p:txBody>
          <a:bodyPr wrap="square" rtlCol="0">
            <a:spAutoFit/>
          </a:bodyPr>
          <a:lstStyle/>
          <a:p>
            <a:r>
              <a:rPr lang="en-US" sz="2800" b="1" i="1" dirty="0" smtClean="0">
                <a:latin typeface="Open Sans"/>
                <a:cs typeface="Open Sans"/>
              </a:rPr>
              <a:t>Compassionate, whole-person care in terminal lung cancer – early access to palliative care</a:t>
            </a:r>
          </a:p>
          <a:p>
            <a:endParaRPr lang="en-US" sz="2400" dirty="0">
              <a:solidFill>
                <a:srgbClr val="800000"/>
              </a:solidFill>
              <a:latin typeface="Open Sans"/>
              <a:cs typeface="Open Sans"/>
            </a:endParaRPr>
          </a:p>
          <a:p>
            <a:pPr marL="342900" indent="-342900">
              <a:buFont typeface="Arial"/>
              <a:buChar char="•"/>
            </a:pPr>
            <a:r>
              <a:rPr lang="en-US" sz="2400" dirty="0" smtClean="0">
                <a:effectLst>
                  <a:outerShdw blurRad="50800" dist="63500" dir="2700000" algn="tl" rotWithShape="0">
                    <a:schemeClr val="bg1">
                      <a:alpha val="43000"/>
                    </a:schemeClr>
                  </a:outerShdw>
                </a:effectLst>
                <a:latin typeface="Open Sans"/>
                <a:cs typeface="Open Sans"/>
              </a:rPr>
              <a:t>Fewer patients have depression, </a:t>
            </a:r>
            <a:br>
              <a:rPr lang="en-US" sz="2400" dirty="0" smtClean="0">
                <a:effectLst>
                  <a:outerShdw blurRad="50800" dist="63500" dir="2700000" algn="tl" rotWithShape="0">
                    <a:schemeClr val="bg1">
                      <a:alpha val="43000"/>
                    </a:schemeClr>
                  </a:outerShdw>
                </a:effectLst>
                <a:latin typeface="Open Sans"/>
                <a:cs typeface="Open Sans"/>
              </a:rPr>
            </a:br>
            <a:r>
              <a:rPr lang="en-US" sz="2400" dirty="0" smtClean="0">
                <a:effectLst>
                  <a:outerShdw blurRad="50800" dist="63500" dir="2700000" algn="tl" rotWithShape="0">
                    <a:schemeClr val="bg1">
                      <a:alpha val="43000"/>
                    </a:schemeClr>
                  </a:outerShdw>
                </a:effectLst>
                <a:latin typeface="Open Sans"/>
                <a:cs typeface="Open Sans"/>
              </a:rPr>
              <a:t>16</a:t>
            </a:r>
            <a:r>
              <a:rPr lang="en-US" sz="2400" dirty="0">
                <a:effectLst>
                  <a:outerShdw blurRad="50800" dist="63500" dir="2700000" algn="tl" rotWithShape="0">
                    <a:schemeClr val="bg1">
                      <a:alpha val="43000"/>
                    </a:schemeClr>
                  </a:outerShdw>
                </a:effectLst>
                <a:latin typeface="Open Sans"/>
                <a:cs typeface="Open Sans"/>
              </a:rPr>
              <a:t>% </a:t>
            </a:r>
            <a:r>
              <a:rPr lang="en-US" sz="2400" dirty="0" err="1">
                <a:effectLst>
                  <a:outerShdw blurRad="50800" dist="63500" dir="2700000" algn="tl" rotWithShape="0">
                    <a:schemeClr val="bg1">
                      <a:alpha val="43000"/>
                    </a:schemeClr>
                  </a:outerShdw>
                </a:effectLst>
                <a:latin typeface="Open Sans"/>
                <a:cs typeface="Open Sans"/>
              </a:rPr>
              <a:t>vs</a:t>
            </a:r>
            <a:r>
              <a:rPr lang="en-US" sz="2400" dirty="0">
                <a:effectLst>
                  <a:outerShdw blurRad="50800" dist="63500" dir="2700000" algn="tl" rotWithShape="0">
                    <a:schemeClr val="bg1">
                      <a:alpha val="43000"/>
                    </a:schemeClr>
                  </a:outerShdw>
                </a:effectLst>
                <a:latin typeface="Open Sans"/>
                <a:cs typeface="Open Sans"/>
              </a:rPr>
              <a:t> 38%</a:t>
            </a:r>
          </a:p>
          <a:p>
            <a:pPr marL="342900" indent="-342900">
              <a:buFont typeface="Arial"/>
              <a:buChar char="•"/>
            </a:pPr>
            <a:r>
              <a:rPr lang="en-US" sz="2400" dirty="0" smtClean="0">
                <a:effectLst>
                  <a:outerShdw blurRad="50800" dist="63500" dir="2700000" algn="tl" rotWithShape="0">
                    <a:schemeClr val="bg1">
                      <a:alpha val="43000"/>
                    </a:schemeClr>
                  </a:outerShdw>
                </a:effectLst>
                <a:latin typeface="Open Sans"/>
                <a:cs typeface="Open Sans"/>
              </a:rPr>
              <a:t>Fewer patients chose </a:t>
            </a:r>
            <a:r>
              <a:rPr lang="en-US" sz="2400" dirty="0">
                <a:effectLst>
                  <a:outerShdw blurRad="50800" dist="63500" dir="2700000" algn="tl" rotWithShape="0">
                    <a:schemeClr val="bg1">
                      <a:alpha val="43000"/>
                    </a:schemeClr>
                  </a:outerShdw>
                </a:effectLst>
                <a:latin typeface="Open Sans"/>
                <a:cs typeface="Open Sans"/>
              </a:rPr>
              <a:t>aggressive end of life </a:t>
            </a:r>
            <a:r>
              <a:rPr lang="en-US" sz="2400" dirty="0" smtClean="0">
                <a:effectLst>
                  <a:outerShdw blurRad="50800" dist="63500" dir="2700000" algn="tl" rotWithShape="0">
                    <a:schemeClr val="bg1">
                      <a:alpha val="43000"/>
                    </a:schemeClr>
                  </a:outerShdw>
                </a:effectLst>
                <a:latin typeface="Open Sans"/>
                <a:cs typeface="Open Sans"/>
              </a:rPr>
              <a:t>care, </a:t>
            </a:r>
            <a:r>
              <a:rPr lang="en-US" sz="2400" dirty="0">
                <a:effectLst>
                  <a:outerShdw blurRad="50800" dist="63500" dir="2700000" algn="tl" rotWithShape="0">
                    <a:schemeClr val="bg1">
                      <a:alpha val="43000"/>
                    </a:schemeClr>
                  </a:outerShdw>
                </a:effectLst>
                <a:latin typeface="Open Sans"/>
                <a:cs typeface="Open Sans"/>
              </a:rPr>
              <a:t>33% </a:t>
            </a:r>
            <a:r>
              <a:rPr lang="en-US" sz="2400" dirty="0" err="1">
                <a:effectLst>
                  <a:outerShdw blurRad="50800" dist="63500" dir="2700000" algn="tl" rotWithShape="0">
                    <a:schemeClr val="bg1">
                      <a:alpha val="43000"/>
                    </a:schemeClr>
                  </a:outerShdw>
                </a:effectLst>
                <a:latin typeface="Open Sans"/>
                <a:cs typeface="Open Sans"/>
              </a:rPr>
              <a:t>vs</a:t>
            </a:r>
            <a:r>
              <a:rPr lang="en-US" sz="2400" dirty="0">
                <a:effectLst>
                  <a:outerShdw blurRad="50800" dist="63500" dir="2700000" algn="tl" rotWithShape="0">
                    <a:schemeClr val="bg1">
                      <a:alpha val="43000"/>
                    </a:schemeClr>
                  </a:outerShdw>
                </a:effectLst>
                <a:latin typeface="Open Sans"/>
                <a:cs typeface="Open Sans"/>
              </a:rPr>
              <a:t> 54%</a:t>
            </a:r>
          </a:p>
          <a:p>
            <a:pPr marL="342900" indent="-342900">
              <a:buFont typeface="Arial"/>
              <a:buChar char="•"/>
            </a:pPr>
            <a:r>
              <a:rPr lang="en-US" sz="2400" dirty="0">
                <a:effectLst>
                  <a:outerShdw blurRad="50800" dist="63500" dir="2700000" algn="tl" rotWithShape="0">
                    <a:schemeClr val="bg1">
                      <a:alpha val="43000"/>
                    </a:schemeClr>
                  </a:outerShdw>
                </a:effectLst>
                <a:latin typeface="Open Sans"/>
                <a:cs typeface="Open Sans"/>
              </a:rPr>
              <a:t>Reduced overall cost of care</a:t>
            </a:r>
          </a:p>
          <a:p>
            <a:pPr marL="342900" indent="-342900">
              <a:buFont typeface="Arial"/>
              <a:buChar char="•"/>
            </a:pPr>
            <a:r>
              <a:rPr lang="en-US" sz="2400" dirty="0" smtClean="0">
                <a:effectLst>
                  <a:outerShdw blurRad="50800" dist="63500" dir="2700000" algn="tl" rotWithShape="0">
                    <a:schemeClr val="bg1">
                      <a:alpha val="43000"/>
                    </a:schemeClr>
                  </a:outerShdw>
                </a:effectLst>
                <a:latin typeface="Open Sans"/>
                <a:cs typeface="Open Sans"/>
              </a:rPr>
              <a:t>But increased median survival, </a:t>
            </a:r>
            <a:br>
              <a:rPr lang="en-US" sz="2400" dirty="0" smtClean="0">
                <a:effectLst>
                  <a:outerShdw blurRad="50800" dist="63500" dir="2700000" algn="tl" rotWithShape="0">
                    <a:schemeClr val="bg1">
                      <a:alpha val="43000"/>
                    </a:schemeClr>
                  </a:outerShdw>
                </a:effectLst>
                <a:latin typeface="Open Sans"/>
                <a:cs typeface="Open Sans"/>
              </a:rPr>
            </a:br>
            <a:r>
              <a:rPr lang="en-US" sz="2400" dirty="0" smtClean="0">
                <a:effectLst>
                  <a:outerShdw blurRad="50800" dist="63500" dir="2700000" algn="tl" rotWithShape="0">
                    <a:schemeClr val="bg1">
                      <a:alpha val="43000"/>
                    </a:schemeClr>
                  </a:outerShdw>
                </a:effectLst>
                <a:latin typeface="Open Sans"/>
                <a:cs typeface="Open Sans"/>
              </a:rPr>
              <a:t>11.6 months </a:t>
            </a:r>
            <a:r>
              <a:rPr lang="en-US" sz="2400" dirty="0" err="1">
                <a:effectLst>
                  <a:outerShdw blurRad="50800" dist="63500" dir="2700000" algn="tl" rotWithShape="0">
                    <a:schemeClr val="bg1">
                      <a:alpha val="43000"/>
                    </a:schemeClr>
                  </a:outerShdw>
                </a:effectLst>
                <a:latin typeface="Open Sans"/>
                <a:cs typeface="Open Sans"/>
              </a:rPr>
              <a:t>vs</a:t>
            </a:r>
            <a:r>
              <a:rPr lang="en-US" sz="2400" dirty="0">
                <a:effectLst>
                  <a:outerShdw blurRad="50800" dist="63500" dir="2700000" algn="tl" rotWithShape="0">
                    <a:schemeClr val="bg1">
                      <a:alpha val="43000"/>
                    </a:schemeClr>
                  </a:outerShdw>
                </a:effectLst>
                <a:latin typeface="Open Sans"/>
                <a:cs typeface="Open Sans"/>
              </a:rPr>
              <a:t> 8.9 </a:t>
            </a:r>
            <a:r>
              <a:rPr lang="en-US" sz="2400" dirty="0" smtClean="0">
                <a:effectLst>
                  <a:outerShdw blurRad="50800" dist="63500" dir="2700000" algn="tl" rotWithShape="0">
                    <a:schemeClr val="bg1">
                      <a:alpha val="43000"/>
                    </a:schemeClr>
                  </a:outerShdw>
                </a:effectLst>
                <a:latin typeface="Open Sans"/>
                <a:cs typeface="Open Sans"/>
              </a:rPr>
              <a:t>months!</a:t>
            </a:r>
          </a:p>
        </p:txBody>
      </p:sp>
    </p:spTree>
    <p:extLst>
      <p:ext uri="{BB962C8B-B14F-4D97-AF65-F5344CB8AC3E}">
        <p14:creationId xmlns:p14="http://schemas.microsoft.com/office/powerpoint/2010/main" val="182189670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omeless in ER James Gregg UT San diego.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589426"/>
            <a:ext cx="9144000" cy="5503335"/>
          </a:xfrm>
          <a:prstGeom prst="rect">
            <a:avLst/>
          </a:prstGeom>
        </p:spPr>
      </p:pic>
      <p:pic>
        <p:nvPicPr>
          <p:cNvPr id="3" name="Picture 2" descr="hospital volunteer1.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04806" y="4809900"/>
            <a:ext cx="3031067" cy="1895701"/>
          </a:xfrm>
          <a:prstGeom prst="rect">
            <a:avLst/>
          </a:prstGeom>
        </p:spPr>
      </p:pic>
      <p:sp>
        <p:nvSpPr>
          <p:cNvPr id="6" name="TextBox 5"/>
          <p:cNvSpPr txBox="1"/>
          <p:nvPr/>
        </p:nvSpPr>
        <p:spPr>
          <a:xfrm>
            <a:off x="254006" y="1794933"/>
            <a:ext cx="4047067" cy="2677656"/>
          </a:xfrm>
          <a:prstGeom prst="rect">
            <a:avLst/>
          </a:prstGeom>
          <a:solidFill>
            <a:schemeClr val="tx1">
              <a:alpha val="41000"/>
            </a:schemeClr>
          </a:solidFill>
        </p:spPr>
        <p:txBody>
          <a:bodyPr wrap="square" rtlCol="0">
            <a:spAutoFit/>
          </a:bodyPr>
          <a:lstStyle/>
          <a:p>
            <a:r>
              <a:rPr lang="en-US" sz="2800" i="1" dirty="0" err="1" smtClean="0">
                <a:solidFill>
                  <a:schemeClr val="bg1"/>
                </a:solidFill>
                <a:latin typeface="Open Sans"/>
                <a:cs typeface="Open Sans"/>
              </a:rPr>
              <a:t>Randomised</a:t>
            </a:r>
            <a:r>
              <a:rPr lang="en-US" sz="2800" i="1" dirty="0" smtClean="0">
                <a:solidFill>
                  <a:schemeClr val="bg1"/>
                </a:solidFill>
                <a:latin typeface="Open Sans"/>
                <a:cs typeface="Open Sans"/>
              </a:rPr>
              <a:t> trial of compassionate care for homeless patients presenting to ER - </a:t>
            </a:r>
          </a:p>
          <a:p>
            <a:r>
              <a:rPr lang="en-US" sz="2800" i="1" dirty="0" smtClean="0">
                <a:solidFill>
                  <a:schemeClr val="bg1"/>
                </a:solidFill>
                <a:latin typeface="Open Sans"/>
                <a:cs typeface="Open Sans"/>
              </a:rPr>
              <a:t>30% reduction in repeat visits in next month</a:t>
            </a:r>
            <a:endParaRPr lang="en-US" sz="2800" i="1" dirty="0">
              <a:solidFill>
                <a:schemeClr val="bg1"/>
              </a:solidFill>
              <a:latin typeface="Open Sans"/>
              <a:cs typeface="Open Sans"/>
            </a:endParaRPr>
          </a:p>
        </p:txBody>
      </p:sp>
    </p:spTree>
    <p:extLst>
      <p:ext uri="{BB962C8B-B14F-4D97-AF65-F5344CB8AC3E}">
        <p14:creationId xmlns:p14="http://schemas.microsoft.com/office/powerpoint/2010/main" val="396377568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mpathetic doctor 1.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8168" y="1593853"/>
            <a:ext cx="4504267" cy="3006599"/>
          </a:xfrm>
          <a:prstGeom prst="rect">
            <a:avLst/>
          </a:prstGeom>
        </p:spPr>
      </p:pic>
      <p:pic>
        <p:nvPicPr>
          <p:cNvPr id="3" name="Picture 2" descr="detached stressed doctor.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30040" y="1600202"/>
            <a:ext cx="4524028" cy="3014135"/>
          </a:xfrm>
          <a:prstGeom prst="rect">
            <a:avLst/>
          </a:prstGeom>
        </p:spPr>
      </p:pic>
      <p:cxnSp>
        <p:nvCxnSpPr>
          <p:cNvPr id="5" name="Straight Connector 4"/>
          <p:cNvCxnSpPr/>
          <p:nvPr/>
        </p:nvCxnSpPr>
        <p:spPr>
          <a:xfrm flipH="1">
            <a:off x="4546606" y="1608668"/>
            <a:ext cx="16933" cy="4436533"/>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355599" y="4656670"/>
            <a:ext cx="3776134" cy="1200329"/>
          </a:xfrm>
          <a:prstGeom prst="rect">
            <a:avLst/>
          </a:prstGeom>
          <a:noFill/>
        </p:spPr>
        <p:txBody>
          <a:bodyPr wrap="square" rtlCol="0">
            <a:spAutoFit/>
          </a:bodyPr>
          <a:lstStyle/>
          <a:p>
            <a:r>
              <a:rPr lang="en-US" b="1" dirty="0" smtClean="0">
                <a:latin typeface="Open Sans"/>
                <a:cs typeface="Open Sans"/>
              </a:rPr>
              <a:t>Supportive pre-op visit by anesthesiologist:</a:t>
            </a:r>
          </a:p>
          <a:p>
            <a:r>
              <a:rPr lang="en-US" dirty="0" smtClean="0">
                <a:latin typeface="Open Sans"/>
                <a:cs typeface="Open Sans"/>
              </a:rPr>
              <a:t>- Halved the dose of post-op opiates</a:t>
            </a:r>
            <a:endParaRPr lang="en-US" dirty="0">
              <a:latin typeface="Open Sans"/>
              <a:cs typeface="Open Sans"/>
            </a:endParaRPr>
          </a:p>
        </p:txBody>
      </p:sp>
      <p:sp>
        <p:nvSpPr>
          <p:cNvPr id="8" name="TextBox 7"/>
          <p:cNvSpPr txBox="1"/>
          <p:nvPr/>
        </p:nvSpPr>
        <p:spPr>
          <a:xfrm>
            <a:off x="4961466" y="4656665"/>
            <a:ext cx="3776134" cy="923330"/>
          </a:xfrm>
          <a:prstGeom prst="rect">
            <a:avLst/>
          </a:prstGeom>
          <a:noFill/>
        </p:spPr>
        <p:txBody>
          <a:bodyPr wrap="square" rtlCol="0">
            <a:spAutoFit/>
          </a:bodyPr>
          <a:lstStyle/>
          <a:p>
            <a:r>
              <a:rPr lang="en-US" b="1" dirty="0" smtClean="0">
                <a:latin typeface="Open Sans"/>
                <a:cs typeface="Open Sans"/>
              </a:rPr>
              <a:t>Non-supportive pre-op visit by anesthesiologist:</a:t>
            </a:r>
          </a:p>
          <a:p>
            <a:r>
              <a:rPr lang="en-US" dirty="0" smtClean="0">
                <a:latin typeface="Open Sans"/>
                <a:cs typeface="Open Sans"/>
              </a:rPr>
              <a:t>- Length of stay 2.7 days longer</a:t>
            </a:r>
            <a:endParaRPr lang="en-US" dirty="0">
              <a:latin typeface="Open Sans"/>
              <a:cs typeface="Open Sans"/>
            </a:endParaRPr>
          </a:p>
        </p:txBody>
      </p:sp>
      <p:sp>
        <p:nvSpPr>
          <p:cNvPr id="9" name="TextBox 8"/>
          <p:cNvSpPr txBox="1"/>
          <p:nvPr/>
        </p:nvSpPr>
        <p:spPr>
          <a:xfrm>
            <a:off x="402167" y="5918201"/>
            <a:ext cx="8432800" cy="707886"/>
          </a:xfrm>
          <a:prstGeom prst="rect">
            <a:avLst/>
          </a:prstGeom>
          <a:solidFill>
            <a:schemeClr val="bg1">
              <a:lumMod val="85000"/>
            </a:schemeClr>
          </a:solidFill>
          <a:ln>
            <a:solidFill>
              <a:schemeClr val="tx1"/>
            </a:solidFill>
          </a:ln>
        </p:spPr>
        <p:txBody>
          <a:bodyPr wrap="square" rtlCol="0">
            <a:spAutoFit/>
          </a:bodyPr>
          <a:lstStyle/>
          <a:p>
            <a:r>
              <a:rPr lang="en-US" sz="2000" b="1" dirty="0" smtClean="0"/>
              <a:t>Harvard study 1964: </a:t>
            </a:r>
            <a:r>
              <a:rPr lang="en-US" sz="2000" b="1" dirty="0" err="1" smtClean="0"/>
              <a:t>Randomised</a:t>
            </a:r>
            <a:r>
              <a:rPr lang="en-US" sz="2000" b="1" dirty="0" smtClean="0"/>
              <a:t> trial of supportive / non-supportive manner in pre-op visit by anesthesiologist</a:t>
            </a:r>
            <a:endParaRPr lang="en-US" sz="2000" b="1" dirty="0"/>
          </a:p>
        </p:txBody>
      </p:sp>
    </p:spTree>
    <p:extLst>
      <p:ext uri="{BB962C8B-B14F-4D97-AF65-F5344CB8AC3E}">
        <p14:creationId xmlns:p14="http://schemas.microsoft.com/office/powerpoint/2010/main" val="377487348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dobeStock_94850783.jpe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567571"/>
            <a:ext cx="9144000" cy="5290429"/>
          </a:xfrm>
          <a:prstGeom prst="rect">
            <a:avLst/>
          </a:prstGeom>
        </p:spPr>
      </p:pic>
      <p:sp>
        <p:nvSpPr>
          <p:cNvPr id="4" name="TextBox 3"/>
          <p:cNvSpPr txBox="1"/>
          <p:nvPr/>
        </p:nvSpPr>
        <p:spPr>
          <a:xfrm>
            <a:off x="404048" y="5599940"/>
            <a:ext cx="8234892" cy="1015663"/>
          </a:xfrm>
          <a:prstGeom prst="rect">
            <a:avLst/>
          </a:prstGeom>
          <a:noFill/>
        </p:spPr>
        <p:txBody>
          <a:bodyPr wrap="square" rtlCol="0">
            <a:spAutoFit/>
          </a:bodyPr>
          <a:lstStyle/>
          <a:p>
            <a:r>
              <a:rPr lang="en-US" sz="2000" dirty="0">
                <a:solidFill>
                  <a:srgbClr val="FFFFFF"/>
                </a:solidFill>
                <a:effectLst>
                  <a:outerShdw blurRad="50800" dist="38100" dir="2700000" algn="tl" rotWithShape="0">
                    <a:srgbClr val="000000">
                      <a:alpha val="43000"/>
                    </a:srgbClr>
                  </a:outerShdw>
                </a:effectLst>
                <a:latin typeface="Open Sans"/>
                <a:cs typeface="Open Sans"/>
              </a:rPr>
              <a:t>Preoperative anxiety in ambulatory surgery: The impact of an empathic patient-centered approach on psychological and clinical outcomes. </a:t>
            </a:r>
            <a:r>
              <a:rPr lang="en-US" sz="2000" dirty="0" smtClean="0">
                <a:solidFill>
                  <a:srgbClr val="FFFFFF"/>
                </a:solidFill>
                <a:effectLst>
                  <a:outerShdw blurRad="50800" dist="38100" dir="2700000" algn="tl" rotWithShape="0">
                    <a:srgbClr val="000000">
                      <a:alpha val="43000"/>
                    </a:srgbClr>
                  </a:outerShdw>
                </a:effectLst>
                <a:latin typeface="Open Sans"/>
                <a:cs typeface="Open Sans"/>
              </a:rPr>
              <a:t> Patient </a:t>
            </a:r>
            <a:r>
              <a:rPr lang="en-US" sz="2000" dirty="0" err="1">
                <a:solidFill>
                  <a:srgbClr val="FFFFFF"/>
                </a:solidFill>
                <a:effectLst>
                  <a:outerShdw blurRad="50800" dist="38100" dir="2700000" algn="tl" rotWithShape="0">
                    <a:srgbClr val="000000">
                      <a:alpha val="43000"/>
                    </a:srgbClr>
                  </a:outerShdw>
                </a:effectLst>
                <a:latin typeface="Open Sans"/>
                <a:cs typeface="Open Sans"/>
              </a:rPr>
              <a:t>Educ</a:t>
            </a:r>
            <a:r>
              <a:rPr lang="en-US" sz="2000" dirty="0">
                <a:solidFill>
                  <a:srgbClr val="FFFFFF"/>
                </a:solidFill>
                <a:effectLst>
                  <a:outerShdw blurRad="50800" dist="38100" dir="2700000" algn="tl" rotWithShape="0">
                    <a:srgbClr val="000000">
                      <a:alpha val="43000"/>
                    </a:srgbClr>
                  </a:outerShdw>
                </a:effectLst>
                <a:latin typeface="Open Sans"/>
                <a:cs typeface="Open Sans"/>
              </a:rPr>
              <a:t> </a:t>
            </a:r>
            <a:r>
              <a:rPr lang="en-US" sz="2000" dirty="0" err="1">
                <a:solidFill>
                  <a:srgbClr val="FFFFFF"/>
                </a:solidFill>
                <a:effectLst>
                  <a:outerShdw blurRad="50800" dist="38100" dir="2700000" algn="tl" rotWithShape="0">
                    <a:srgbClr val="000000">
                      <a:alpha val="43000"/>
                    </a:srgbClr>
                  </a:outerShdw>
                </a:effectLst>
                <a:latin typeface="Open Sans"/>
                <a:cs typeface="Open Sans"/>
              </a:rPr>
              <a:t>Couns</a:t>
            </a:r>
            <a:r>
              <a:rPr lang="en-US" sz="2000" dirty="0">
                <a:solidFill>
                  <a:srgbClr val="FFFFFF"/>
                </a:solidFill>
                <a:effectLst>
                  <a:outerShdw blurRad="50800" dist="38100" dir="2700000" algn="tl" rotWithShape="0">
                    <a:srgbClr val="000000">
                      <a:alpha val="43000"/>
                    </a:srgbClr>
                  </a:outerShdw>
                </a:effectLst>
                <a:latin typeface="Open Sans"/>
                <a:cs typeface="Open Sans"/>
              </a:rPr>
              <a:t>. 2016 May;99(5):733-8.</a:t>
            </a:r>
            <a:endParaRPr lang="en-US" sz="2000" dirty="0" smtClean="0">
              <a:solidFill>
                <a:srgbClr val="FFFFFF"/>
              </a:solidFill>
              <a:effectLst>
                <a:outerShdw blurRad="50800" dist="38100" dir="2700000" algn="tl" rotWithShape="0">
                  <a:srgbClr val="000000">
                    <a:alpha val="43000"/>
                  </a:srgbClr>
                </a:outerShdw>
              </a:effectLst>
              <a:latin typeface="Open Sans"/>
              <a:cs typeface="Open Sans"/>
            </a:endParaRPr>
          </a:p>
        </p:txBody>
      </p:sp>
      <p:sp>
        <p:nvSpPr>
          <p:cNvPr id="5" name="TextBox 4"/>
          <p:cNvSpPr txBox="1"/>
          <p:nvPr/>
        </p:nvSpPr>
        <p:spPr>
          <a:xfrm>
            <a:off x="2963022" y="1731939"/>
            <a:ext cx="5637437" cy="954107"/>
          </a:xfrm>
          <a:prstGeom prst="rect">
            <a:avLst/>
          </a:prstGeom>
          <a:noFill/>
        </p:spPr>
        <p:txBody>
          <a:bodyPr wrap="square" rtlCol="0">
            <a:spAutoFit/>
          </a:bodyPr>
          <a:lstStyle/>
          <a:p>
            <a:r>
              <a:rPr lang="en-US" sz="2800" dirty="0" smtClean="0">
                <a:solidFill>
                  <a:srgbClr val="FFFFFF"/>
                </a:solidFill>
                <a:effectLst>
                  <a:outerShdw blurRad="50800" dist="38100" dir="2700000" algn="tl" rotWithShape="0">
                    <a:srgbClr val="000000">
                      <a:alpha val="43000"/>
                    </a:srgbClr>
                  </a:outerShdw>
                </a:effectLst>
                <a:latin typeface="Open Sans"/>
                <a:cs typeface="Open Sans"/>
              </a:rPr>
              <a:t>Randomized, controlled trial of empathetic pre-op consultation:</a:t>
            </a:r>
          </a:p>
        </p:txBody>
      </p:sp>
      <p:sp>
        <p:nvSpPr>
          <p:cNvPr id="6" name="TextBox 5"/>
          <p:cNvSpPr txBox="1"/>
          <p:nvPr/>
        </p:nvSpPr>
        <p:spPr>
          <a:xfrm>
            <a:off x="5175668" y="2790347"/>
            <a:ext cx="3674916" cy="2677656"/>
          </a:xfrm>
          <a:prstGeom prst="rect">
            <a:avLst/>
          </a:prstGeom>
          <a:noFill/>
        </p:spPr>
        <p:txBody>
          <a:bodyPr wrap="square" rtlCol="0">
            <a:spAutoFit/>
          </a:bodyPr>
          <a:lstStyle/>
          <a:p>
            <a:pPr marL="285750" indent="-285750">
              <a:buFont typeface="Arial"/>
              <a:buChar char="•"/>
            </a:pPr>
            <a:r>
              <a:rPr lang="en-US" sz="2400" i="1" dirty="0" smtClean="0">
                <a:solidFill>
                  <a:srgbClr val="FFFFFF"/>
                </a:solidFill>
                <a:effectLst>
                  <a:outerShdw blurRad="50800" dist="38100" dir="2700000" algn="tl" rotWithShape="0">
                    <a:srgbClr val="000000">
                      <a:alpha val="43000"/>
                    </a:srgbClr>
                  </a:outerShdw>
                </a:effectLst>
                <a:latin typeface="Open Sans"/>
                <a:cs typeface="Open Sans"/>
              </a:rPr>
              <a:t>Better wound healing</a:t>
            </a:r>
          </a:p>
          <a:p>
            <a:pPr marL="285750" indent="-285750">
              <a:buFont typeface="Arial"/>
              <a:buChar char="•"/>
            </a:pPr>
            <a:r>
              <a:rPr lang="en-US" sz="2400" i="1" dirty="0" smtClean="0">
                <a:solidFill>
                  <a:srgbClr val="FFFFFF"/>
                </a:solidFill>
                <a:effectLst>
                  <a:outerShdw blurRad="50800" dist="38100" dir="2700000" algn="tl" rotWithShape="0">
                    <a:srgbClr val="000000">
                      <a:alpha val="43000"/>
                    </a:srgbClr>
                  </a:outerShdw>
                </a:effectLst>
                <a:latin typeface="Open Sans"/>
                <a:cs typeface="Open Sans"/>
              </a:rPr>
              <a:t>Better surgical outcomes</a:t>
            </a:r>
          </a:p>
          <a:p>
            <a:pPr marL="285750" indent="-285750">
              <a:buFont typeface="Arial"/>
              <a:buChar char="•"/>
            </a:pPr>
            <a:r>
              <a:rPr lang="en-US" sz="2400" i="1" dirty="0" smtClean="0">
                <a:solidFill>
                  <a:srgbClr val="FFFFFF"/>
                </a:solidFill>
                <a:effectLst>
                  <a:outerShdw blurRad="50800" dist="38100" dir="2700000" algn="tl" rotWithShape="0">
                    <a:srgbClr val="000000">
                      <a:alpha val="43000"/>
                    </a:srgbClr>
                  </a:outerShdw>
                </a:effectLst>
                <a:latin typeface="Open Sans"/>
                <a:cs typeface="Open Sans"/>
              </a:rPr>
              <a:t>Less anxiety</a:t>
            </a:r>
          </a:p>
          <a:p>
            <a:pPr marL="285750" indent="-285750">
              <a:buFont typeface="Arial"/>
              <a:buChar char="•"/>
            </a:pPr>
            <a:r>
              <a:rPr lang="en-US" sz="2400" i="1" dirty="0" smtClean="0">
                <a:solidFill>
                  <a:srgbClr val="FFFFFF"/>
                </a:solidFill>
                <a:effectLst>
                  <a:outerShdw blurRad="50800" dist="38100" dir="2700000" algn="tl" rotWithShape="0">
                    <a:srgbClr val="000000">
                      <a:alpha val="43000"/>
                    </a:srgbClr>
                  </a:outerShdw>
                </a:effectLst>
                <a:latin typeface="Open Sans"/>
                <a:cs typeface="Open Sans"/>
              </a:rPr>
              <a:t>Less pain</a:t>
            </a:r>
          </a:p>
          <a:p>
            <a:pPr marL="285750" indent="-285750">
              <a:buFont typeface="Arial"/>
              <a:buChar char="•"/>
            </a:pPr>
            <a:r>
              <a:rPr lang="en-US" sz="2400" i="1" dirty="0" smtClean="0">
                <a:solidFill>
                  <a:srgbClr val="FFFFFF"/>
                </a:solidFill>
                <a:effectLst>
                  <a:outerShdw blurRad="50800" dist="38100" dir="2700000" algn="tl" rotWithShape="0">
                    <a:srgbClr val="000000">
                      <a:alpha val="43000"/>
                    </a:srgbClr>
                  </a:outerShdw>
                </a:effectLst>
                <a:latin typeface="Open Sans"/>
                <a:cs typeface="Open Sans"/>
              </a:rPr>
              <a:t>Higher levels of daily activities</a:t>
            </a:r>
          </a:p>
        </p:txBody>
      </p:sp>
    </p:spTree>
    <p:extLst>
      <p:ext uri="{BB962C8B-B14F-4D97-AF65-F5344CB8AC3E}">
        <p14:creationId xmlns:p14="http://schemas.microsoft.com/office/powerpoint/2010/main" val="88325083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dobeStock_35903890.jpe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474420" y="1600200"/>
            <a:ext cx="9618419" cy="5257800"/>
          </a:xfrm>
          <a:prstGeom prst="rect">
            <a:avLst/>
          </a:prstGeom>
        </p:spPr>
      </p:pic>
      <p:sp>
        <p:nvSpPr>
          <p:cNvPr id="3" name="TextBox 2"/>
          <p:cNvSpPr txBox="1"/>
          <p:nvPr/>
        </p:nvSpPr>
        <p:spPr>
          <a:xfrm>
            <a:off x="4067944" y="4005064"/>
            <a:ext cx="4824536" cy="2739212"/>
          </a:xfrm>
          <a:prstGeom prst="rect">
            <a:avLst/>
          </a:prstGeom>
          <a:noFill/>
        </p:spPr>
        <p:txBody>
          <a:bodyPr wrap="square" rtlCol="0">
            <a:spAutoFit/>
          </a:bodyPr>
          <a:lstStyle/>
          <a:p>
            <a:r>
              <a:rPr lang="en-US" sz="2000" i="1" dirty="0">
                <a:solidFill>
                  <a:schemeClr val="bg1"/>
                </a:solidFill>
                <a:latin typeface="Open Sans"/>
                <a:cs typeface="Open Sans"/>
              </a:rPr>
              <a:t>T</a:t>
            </a:r>
            <a:r>
              <a:rPr lang="en-US" sz="2000" i="1" dirty="0" smtClean="0">
                <a:solidFill>
                  <a:schemeClr val="bg1"/>
                </a:solidFill>
                <a:latin typeface="Open Sans"/>
                <a:cs typeface="Open Sans"/>
              </a:rPr>
              <a:t>rauma patients who rated their surgeon “high empathy” are twenty times more likely to fall into the better subjective outcomes group at six weeks after discharge:</a:t>
            </a:r>
          </a:p>
          <a:p>
            <a:pPr marL="285750" indent="-285750">
              <a:buFont typeface="Arial"/>
              <a:buChar char="•"/>
            </a:pPr>
            <a:r>
              <a:rPr lang="en-US" i="1" dirty="0" smtClean="0">
                <a:solidFill>
                  <a:schemeClr val="bg1"/>
                </a:solidFill>
                <a:latin typeface="Open Sans"/>
                <a:cs typeface="Open Sans"/>
              </a:rPr>
              <a:t>Very satisfied with care</a:t>
            </a:r>
          </a:p>
          <a:p>
            <a:pPr marL="285750" indent="-285750">
              <a:buFont typeface="Arial"/>
              <a:buChar char="•"/>
            </a:pPr>
            <a:r>
              <a:rPr lang="en-US" i="1" dirty="0" smtClean="0">
                <a:solidFill>
                  <a:schemeClr val="bg1"/>
                </a:solidFill>
                <a:latin typeface="Open Sans"/>
                <a:cs typeface="Open Sans"/>
              </a:rPr>
              <a:t>Believe that treatment is effective</a:t>
            </a:r>
          </a:p>
          <a:p>
            <a:pPr marL="285750" indent="-285750">
              <a:buFont typeface="Arial"/>
              <a:buChar char="•"/>
            </a:pPr>
            <a:r>
              <a:rPr lang="en-US" i="1" dirty="0" smtClean="0">
                <a:solidFill>
                  <a:schemeClr val="bg1"/>
                </a:solidFill>
                <a:latin typeface="Open Sans"/>
                <a:cs typeface="Open Sans"/>
              </a:rPr>
              <a:t>Treatment makes me feel better</a:t>
            </a:r>
          </a:p>
          <a:p>
            <a:pPr marL="285750" indent="-285750">
              <a:buFont typeface="Arial"/>
              <a:buChar char="•"/>
            </a:pPr>
            <a:r>
              <a:rPr lang="en-US" i="1" dirty="0" smtClean="0">
                <a:solidFill>
                  <a:schemeClr val="bg1"/>
                </a:solidFill>
                <a:latin typeface="Open Sans"/>
                <a:cs typeface="Open Sans"/>
              </a:rPr>
              <a:t>Improved quality of life</a:t>
            </a:r>
          </a:p>
        </p:txBody>
      </p:sp>
    </p:spTree>
    <p:extLst>
      <p:ext uri="{BB962C8B-B14F-4D97-AF65-F5344CB8AC3E}">
        <p14:creationId xmlns:p14="http://schemas.microsoft.com/office/powerpoint/2010/main" val="200325489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mpathy better than statins.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2372" y="1810574"/>
            <a:ext cx="8642532" cy="3720940"/>
          </a:xfrm>
          <a:prstGeom prst="rect">
            <a:avLst/>
          </a:prstGeom>
          <a:ln>
            <a:solidFill>
              <a:schemeClr val="tx1"/>
            </a:solidFill>
          </a:ln>
          <a:effectLst>
            <a:outerShdw blurRad="50800" dist="38100" dir="2700000" algn="tl" rotWithShape="0">
              <a:srgbClr val="000000">
                <a:alpha val="43000"/>
              </a:srgbClr>
            </a:outerShdw>
          </a:effectLst>
        </p:spPr>
      </p:pic>
      <p:sp>
        <p:nvSpPr>
          <p:cNvPr id="3" name="TextBox 2"/>
          <p:cNvSpPr txBox="1"/>
          <p:nvPr/>
        </p:nvSpPr>
        <p:spPr>
          <a:xfrm>
            <a:off x="323528" y="5838366"/>
            <a:ext cx="8517466" cy="830997"/>
          </a:xfrm>
          <a:prstGeom prst="rect">
            <a:avLst/>
          </a:prstGeom>
          <a:noFill/>
        </p:spPr>
        <p:txBody>
          <a:bodyPr wrap="square" rtlCol="0">
            <a:spAutoFit/>
          </a:bodyPr>
          <a:lstStyle/>
          <a:p>
            <a:r>
              <a:rPr lang="en-US" sz="2400" i="1" dirty="0" smtClean="0">
                <a:latin typeface="Open Sans"/>
                <a:cs typeface="Open Sans"/>
              </a:rPr>
              <a:t>Physician-patient relationship has bigger effect size on 5-year mortality than smoking cessation or taking aspirin</a:t>
            </a:r>
            <a:r>
              <a:rPr lang="en-US" sz="2400" i="1" dirty="0">
                <a:latin typeface="Open Sans"/>
                <a:cs typeface="Open Sans"/>
              </a:rPr>
              <a:t>.</a:t>
            </a:r>
          </a:p>
        </p:txBody>
      </p:sp>
    </p:spTree>
    <p:extLst>
      <p:ext uri="{BB962C8B-B14F-4D97-AF65-F5344CB8AC3E}">
        <p14:creationId xmlns:p14="http://schemas.microsoft.com/office/powerpoint/2010/main" val="94088708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body" idx="1"/>
          </p:nvPr>
        </p:nvSpPr>
        <p:spPr>
          <a:xfrm>
            <a:off x="0" y="1679346"/>
            <a:ext cx="8314266" cy="3660039"/>
          </a:xfrm>
        </p:spPr>
        <p:txBody>
          <a:bodyPr>
            <a:noAutofit/>
          </a:bodyPr>
          <a:lstStyle/>
          <a:p>
            <a:pPr marL="282156" indent="0">
              <a:buNone/>
            </a:pPr>
            <a:r>
              <a:rPr lang="en-US" sz="2400" b="1" i="1" dirty="0">
                <a:latin typeface="Open Sans"/>
                <a:ea typeface="ヒラギノ角ゴ ProN W3" charset="0"/>
                <a:cs typeface="Open Sans"/>
              </a:rPr>
              <a:t>The healing power of </a:t>
            </a:r>
            <a:r>
              <a:rPr lang="en-US" sz="2400" b="1" i="1" dirty="0" smtClean="0">
                <a:latin typeface="Open Sans"/>
                <a:ea typeface="ヒラギノ角ゴ ProN W3" charset="0"/>
                <a:cs typeface="Open Sans"/>
              </a:rPr>
              <a:t>touch:</a:t>
            </a:r>
            <a:br>
              <a:rPr lang="en-US" sz="2400" b="1" i="1" dirty="0" smtClean="0">
                <a:latin typeface="Open Sans"/>
                <a:ea typeface="ヒラギノ角ゴ ProN W3" charset="0"/>
                <a:cs typeface="Open Sans"/>
              </a:rPr>
            </a:br>
            <a:r>
              <a:rPr lang="en-US" sz="2400" b="1" i="1" dirty="0" smtClean="0">
                <a:latin typeface="Open Sans"/>
                <a:ea typeface="ヒラギノ角ゴ ProN W3" charset="0"/>
                <a:cs typeface="Open Sans"/>
              </a:rPr>
              <a:t> </a:t>
            </a:r>
            <a:r>
              <a:rPr lang="en-US" sz="2400" b="1" i="1" dirty="0">
                <a:latin typeface="Open Sans"/>
                <a:ea typeface="ヒラギノ角ゴ ProN W3" charset="0"/>
                <a:cs typeface="Open Sans"/>
              </a:rPr>
              <a:t>- evidence from </a:t>
            </a:r>
            <a:r>
              <a:rPr lang="en-US" sz="2400" b="1" i="1" dirty="0" err="1" smtClean="0">
                <a:latin typeface="Open Sans"/>
                <a:ea typeface="ヒラギノ角ゴ ProN W3" charset="0"/>
                <a:cs typeface="Open Sans"/>
              </a:rPr>
              <a:t>randomised</a:t>
            </a:r>
            <a:r>
              <a:rPr lang="en-US" sz="2400" b="1" i="1" dirty="0" smtClean="0">
                <a:latin typeface="Open Sans"/>
                <a:ea typeface="ヒラギノ角ゴ ProN W3" charset="0"/>
                <a:cs typeface="Open Sans"/>
              </a:rPr>
              <a:t/>
            </a:r>
            <a:br>
              <a:rPr lang="en-US" sz="2400" b="1" i="1" dirty="0" smtClean="0">
                <a:latin typeface="Open Sans"/>
                <a:ea typeface="ヒラギノ角ゴ ProN W3" charset="0"/>
                <a:cs typeface="Open Sans"/>
              </a:rPr>
            </a:br>
            <a:r>
              <a:rPr lang="en-US" sz="2400" b="1" i="1" dirty="0" smtClean="0">
                <a:latin typeface="Open Sans"/>
                <a:ea typeface="ヒラギノ角ゴ ProN W3" charset="0"/>
                <a:cs typeface="Open Sans"/>
              </a:rPr>
              <a:t> </a:t>
            </a:r>
            <a:r>
              <a:rPr lang="en-US" sz="2400" b="1" i="1" dirty="0">
                <a:latin typeface="Open Sans"/>
                <a:ea typeface="ヒラギノ角ゴ ProN W3" charset="0"/>
                <a:cs typeface="Open Sans"/>
              </a:rPr>
              <a:t>controlled </a:t>
            </a:r>
            <a:r>
              <a:rPr lang="en-US" sz="2400" b="1" i="1" dirty="0" smtClean="0">
                <a:latin typeface="Open Sans"/>
                <a:ea typeface="ヒラギノ角ゴ ProN W3" charset="0"/>
                <a:cs typeface="Open Sans"/>
              </a:rPr>
              <a:t>trials</a:t>
            </a:r>
          </a:p>
          <a:p>
            <a:pPr marL="625056"/>
            <a:r>
              <a:rPr lang="en-US" sz="2400" i="1" dirty="0" smtClean="0">
                <a:latin typeface="Open Sans"/>
                <a:ea typeface="ヒラギノ角ゴ ProN W3" charset="0"/>
                <a:cs typeface="Open Sans"/>
              </a:rPr>
              <a:t>Reduced </a:t>
            </a:r>
            <a:r>
              <a:rPr lang="en-US" sz="2400" i="1" dirty="0">
                <a:latin typeface="Open Sans"/>
                <a:ea typeface="ヒラギノ角ゴ ProN W3" charset="0"/>
                <a:cs typeface="Open Sans"/>
              </a:rPr>
              <a:t>pain, reduced cortisol, </a:t>
            </a:r>
            <a:r>
              <a:rPr lang="en-US" sz="2400" i="1" dirty="0" smtClean="0">
                <a:latin typeface="Open Sans"/>
                <a:ea typeface="ヒラギノ角ゴ ProN W3" charset="0"/>
                <a:cs typeface="Open Sans"/>
              </a:rPr>
              <a:t/>
            </a:r>
            <a:br>
              <a:rPr lang="en-US" sz="2400" i="1" dirty="0" smtClean="0">
                <a:latin typeface="Open Sans"/>
                <a:ea typeface="ヒラギノ角ゴ ProN W3" charset="0"/>
                <a:cs typeface="Open Sans"/>
              </a:rPr>
            </a:br>
            <a:r>
              <a:rPr lang="en-US" sz="2400" i="1" dirty="0" smtClean="0">
                <a:latin typeface="Open Sans"/>
                <a:ea typeface="ヒラギノ角ゴ ProN W3" charset="0"/>
                <a:cs typeface="Open Sans"/>
              </a:rPr>
              <a:t>enhanced </a:t>
            </a:r>
            <a:r>
              <a:rPr lang="en-US" sz="2400" i="1" dirty="0">
                <a:latin typeface="Open Sans"/>
                <a:ea typeface="ヒラギノ角ゴ ProN W3" charset="0"/>
                <a:cs typeface="Open Sans"/>
              </a:rPr>
              <a:t>immune function </a:t>
            </a:r>
            <a:r>
              <a:rPr lang="en-US" sz="2400" i="1" dirty="0" smtClean="0">
                <a:latin typeface="Open Sans"/>
                <a:ea typeface="ヒラギノ角ゴ ProN W3" charset="0"/>
                <a:cs typeface="Open Sans"/>
              </a:rPr>
              <a:t/>
            </a:r>
            <a:br>
              <a:rPr lang="en-US" sz="2400" i="1" dirty="0" smtClean="0">
                <a:latin typeface="Open Sans"/>
                <a:ea typeface="ヒラギノ角ゴ ProN W3" charset="0"/>
                <a:cs typeface="Open Sans"/>
              </a:rPr>
            </a:br>
            <a:r>
              <a:rPr lang="en-US" sz="2400" i="1" dirty="0" smtClean="0">
                <a:latin typeface="Open Sans"/>
                <a:ea typeface="ヒラギノ角ゴ ProN W3" charset="0"/>
                <a:cs typeface="Open Sans"/>
              </a:rPr>
              <a:t>in </a:t>
            </a:r>
            <a:r>
              <a:rPr lang="en-US" sz="2400" i="1" dirty="0">
                <a:latin typeface="Open Sans"/>
                <a:ea typeface="ヒラギノ角ゴ ProN W3" charset="0"/>
                <a:cs typeface="Open Sans"/>
              </a:rPr>
              <a:t>post-op patients</a:t>
            </a:r>
          </a:p>
          <a:p>
            <a:pPr marL="625056">
              <a:spcBef>
                <a:spcPts val="1529"/>
              </a:spcBef>
            </a:pPr>
            <a:r>
              <a:rPr lang="en-US" sz="2400" i="1" dirty="0">
                <a:latin typeface="Open Sans"/>
                <a:ea typeface="ヒラギノ角ゴ ProN W3" charset="0"/>
                <a:cs typeface="Open Sans"/>
              </a:rPr>
              <a:t>Reduced rate of complications </a:t>
            </a:r>
            <a:r>
              <a:rPr lang="en-US" sz="2400" i="1" dirty="0" smtClean="0">
                <a:latin typeface="Open Sans"/>
                <a:ea typeface="ヒラギノ角ゴ ProN W3" charset="0"/>
                <a:cs typeface="Open Sans"/>
              </a:rPr>
              <a:t/>
            </a:r>
            <a:br>
              <a:rPr lang="en-US" sz="2400" i="1" dirty="0" smtClean="0">
                <a:latin typeface="Open Sans"/>
                <a:ea typeface="ヒラギノ角ゴ ProN W3" charset="0"/>
                <a:cs typeface="Open Sans"/>
              </a:rPr>
            </a:br>
            <a:r>
              <a:rPr lang="en-US" sz="2400" i="1" dirty="0" smtClean="0">
                <a:latin typeface="Open Sans"/>
                <a:ea typeface="ヒラギノ角ゴ ProN W3" charset="0"/>
                <a:cs typeface="Open Sans"/>
              </a:rPr>
              <a:t>and </a:t>
            </a:r>
            <a:r>
              <a:rPr lang="en-US" sz="2400" i="1" dirty="0">
                <a:latin typeface="Open Sans"/>
                <a:ea typeface="ヒラギノ角ゴ ProN W3" charset="0"/>
                <a:cs typeface="Open Sans"/>
              </a:rPr>
              <a:t>hospital length of stay in premature infants</a:t>
            </a:r>
          </a:p>
          <a:p>
            <a:pPr marL="625056">
              <a:spcBef>
                <a:spcPts val="1529"/>
              </a:spcBef>
            </a:pPr>
            <a:r>
              <a:rPr lang="en-US" sz="2400" i="1" dirty="0">
                <a:latin typeface="Open Sans"/>
                <a:ea typeface="ヒラギノ角ゴ ProN W3" charset="0"/>
                <a:cs typeface="Open Sans"/>
              </a:rPr>
              <a:t>Reduced pain levels in multiple studies (meta analysis)</a:t>
            </a:r>
          </a:p>
          <a:p>
            <a:pPr marL="625056">
              <a:spcBef>
                <a:spcPts val="1529"/>
              </a:spcBef>
            </a:pPr>
            <a:r>
              <a:rPr lang="en-US" sz="2400" i="1" dirty="0">
                <a:latin typeface="Open Sans"/>
                <a:ea typeface="ヒラギノ角ゴ ProN W3" charset="0"/>
                <a:cs typeface="Open Sans"/>
              </a:rPr>
              <a:t>Reduced fatigue and pain in cancer patients</a:t>
            </a:r>
          </a:p>
          <a:p>
            <a:pPr marL="625056">
              <a:spcBef>
                <a:spcPts val="1529"/>
              </a:spcBef>
            </a:pPr>
            <a:r>
              <a:rPr lang="en-US" sz="2400" i="1" dirty="0">
                <a:latin typeface="Open Sans"/>
                <a:ea typeface="ヒラギノ角ゴ ProN W3" charset="0"/>
                <a:cs typeface="Open Sans"/>
              </a:rPr>
              <a:t>Increased </a:t>
            </a:r>
            <a:r>
              <a:rPr lang="en-US" sz="2400" i="1" dirty="0" err="1" smtClean="0">
                <a:latin typeface="Open Sans"/>
                <a:ea typeface="ヒラギノ角ゴ ProN W3" charset="0"/>
                <a:cs typeface="Open Sans"/>
              </a:rPr>
              <a:t>haemoglobin</a:t>
            </a:r>
            <a:r>
              <a:rPr lang="en-US" sz="2400" i="1" dirty="0" smtClean="0">
                <a:latin typeface="Open Sans"/>
                <a:ea typeface="ヒラギノ角ゴ ProN W3" charset="0"/>
                <a:cs typeface="Open Sans"/>
              </a:rPr>
              <a:t> </a:t>
            </a:r>
            <a:r>
              <a:rPr lang="en-US" sz="2400" i="1" dirty="0">
                <a:latin typeface="Open Sans"/>
                <a:ea typeface="ヒラギノ角ゴ ProN W3" charset="0"/>
                <a:cs typeface="Open Sans"/>
              </a:rPr>
              <a:t>levels in </a:t>
            </a:r>
            <a:r>
              <a:rPr lang="en-US" sz="2400" i="1" dirty="0" err="1">
                <a:latin typeface="Open Sans"/>
                <a:ea typeface="ヒラギノ角ゴ ProN W3" charset="0"/>
                <a:cs typeface="Open Sans"/>
              </a:rPr>
              <a:t>anaemic</a:t>
            </a:r>
            <a:r>
              <a:rPr lang="en-US" sz="2400" i="1" dirty="0">
                <a:latin typeface="Open Sans"/>
                <a:ea typeface="ヒラギノ角ゴ ProN W3" charset="0"/>
                <a:cs typeface="Open Sans"/>
              </a:rPr>
              <a:t> students</a:t>
            </a:r>
          </a:p>
        </p:txBody>
      </p:sp>
      <p:pic>
        <p:nvPicPr>
          <p:cNvPr id="3" name="Picture 2" descr="healing hands Christopher Meredith.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010145" y="1693452"/>
            <a:ext cx="3947589" cy="2762255"/>
          </a:xfrm>
          <a:prstGeom prst="rect">
            <a:avLst/>
          </a:prstGeom>
        </p:spPr>
      </p:pic>
    </p:spTree>
    <p:extLst>
      <p:ext uri="{BB962C8B-B14F-4D97-AF65-F5344CB8AC3E}">
        <p14:creationId xmlns:p14="http://schemas.microsoft.com/office/powerpoint/2010/main" val="36313610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male doctor cropped Mercy Health.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553224"/>
            <a:ext cx="4279900" cy="4212576"/>
          </a:xfrm>
          <a:prstGeom prst="rect">
            <a:avLst/>
          </a:prstGeom>
        </p:spPr>
      </p:pic>
      <p:pic>
        <p:nvPicPr>
          <p:cNvPr id="4" name="Picture 3" descr="iStock_000010907962Medium.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048000" y="2463800"/>
            <a:ext cx="6191250" cy="4503420"/>
          </a:xfrm>
          <a:prstGeom prst="rect">
            <a:avLst/>
          </a:prstGeom>
        </p:spPr>
      </p:pic>
      <p:sp>
        <p:nvSpPr>
          <p:cNvPr id="5" name="Donut 4"/>
          <p:cNvSpPr/>
          <p:nvPr/>
        </p:nvSpPr>
        <p:spPr>
          <a:xfrm>
            <a:off x="990600" y="2032000"/>
            <a:ext cx="1079500" cy="1104900"/>
          </a:xfrm>
          <a:prstGeom prst="donut">
            <a:avLst>
              <a:gd name="adj" fmla="val 1103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cxnSp>
        <p:nvCxnSpPr>
          <p:cNvPr id="7" name="Straight Arrow Connector 6"/>
          <p:cNvCxnSpPr/>
          <p:nvPr/>
        </p:nvCxnSpPr>
        <p:spPr>
          <a:xfrm>
            <a:off x="1536700" y="2628900"/>
            <a:ext cx="3568700" cy="546100"/>
          </a:xfrm>
          <a:prstGeom prst="straightConnector1">
            <a:avLst/>
          </a:prstGeom>
          <a:ln w="63500">
            <a:solidFill>
              <a:srgbClr val="3366FF"/>
            </a:solidFill>
            <a:prstDash val="dash"/>
            <a:tailEnd type="arrow"/>
          </a:ln>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88900" y="4902200"/>
            <a:ext cx="3213100" cy="21209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0" y="4919008"/>
            <a:ext cx="3022600" cy="1938992"/>
          </a:xfrm>
          <a:prstGeom prst="rect">
            <a:avLst/>
          </a:prstGeom>
          <a:noFill/>
        </p:spPr>
        <p:txBody>
          <a:bodyPr wrap="square" rtlCol="0">
            <a:spAutoFit/>
          </a:bodyPr>
          <a:lstStyle/>
          <a:p>
            <a:r>
              <a:rPr lang="en-US" sz="2400" i="1" dirty="0" smtClean="0">
                <a:solidFill>
                  <a:srgbClr val="FFFFFF"/>
                </a:solidFill>
                <a:latin typeface="Open Sans"/>
                <a:cs typeface="Open Sans"/>
              </a:rPr>
              <a:t>Our thoughts, feelings and intentions change the biology of our patients</a:t>
            </a:r>
            <a:endParaRPr lang="en-US" sz="2400" i="1" dirty="0">
              <a:solidFill>
                <a:srgbClr val="FFFFFF"/>
              </a:solidFill>
              <a:latin typeface="Open Sans"/>
              <a:cs typeface="Open Sans"/>
            </a:endParaRPr>
          </a:p>
        </p:txBody>
      </p:sp>
      <p:sp>
        <p:nvSpPr>
          <p:cNvPr id="2" name="Rectangle 1"/>
          <p:cNvSpPr/>
          <p:nvPr/>
        </p:nvSpPr>
        <p:spPr>
          <a:xfrm>
            <a:off x="3771900" y="1549400"/>
            <a:ext cx="5499100" cy="9271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3873500" y="1498600"/>
            <a:ext cx="5270500" cy="830997"/>
          </a:xfrm>
          <a:prstGeom prst="rect">
            <a:avLst/>
          </a:prstGeom>
          <a:noFill/>
        </p:spPr>
        <p:txBody>
          <a:bodyPr wrap="square" rtlCol="0">
            <a:spAutoFit/>
          </a:bodyPr>
          <a:lstStyle/>
          <a:p>
            <a:r>
              <a:rPr lang="en-US" sz="2400" i="1" dirty="0" smtClean="0">
                <a:solidFill>
                  <a:schemeClr val="bg1"/>
                </a:solidFill>
                <a:latin typeface="Open Sans"/>
                <a:cs typeface="Open Sans"/>
              </a:rPr>
              <a:t>Compassionate caring can be as powerful as the drugs we use…</a:t>
            </a:r>
            <a:endParaRPr lang="en-US" sz="2400" i="1" dirty="0">
              <a:solidFill>
                <a:schemeClr val="bg1"/>
              </a:solidFill>
              <a:latin typeface="Open Sans"/>
              <a:cs typeface="Open Sans"/>
            </a:endParaRPr>
          </a:p>
        </p:txBody>
      </p:sp>
    </p:spTree>
    <p:extLst>
      <p:ext uri="{BB962C8B-B14F-4D97-AF65-F5344CB8AC3E}">
        <p14:creationId xmlns:p14="http://schemas.microsoft.com/office/powerpoint/2010/main" val="284166684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mpathetic doctor.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580443"/>
            <a:ext cx="9144000" cy="5461001"/>
          </a:xfrm>
          <a:prstGeom prst="rect">
            <a:avLst/>
          </a:prstGeom>
        </p:spPr>
      </p:pic>
      <p:sp>
        <p:nvSpPr>
          <p:cNvPr id="6" name="Rectangle 5"/>
          <p:cNvSpPr/>
          <p:nvPr/>
        </p:nvSpPr>
        <p:spPr>
          <a:xfrm rot="16200000">
            <a:off x="1510242" y="-127352"/>
            <a:ext cx="6123517" cy="9144000"/>
          </a:xfrm>
          <a:prstGeom prst="rect">
            <a:avLst/>
          </a:prstGeom>
          <a:gradFill flip="none" rotWithShape="1">
            <a:gsLst>
              <a:gs pos="0">
                <a:schemeClr val="bg1"/>
              </a:gs>
              <a:gs pos="77000">
                <a:schemeClr val="bg1">
                  <a:alpha val="0"/>
                </a:schemeClr>
              </a:gs>
            </a:gsLst>
            <a:lin ang="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952500" y="5346231"/>
            <a:ext cx="8064500" cy="1384995"/>
          </a:xfrm>
          <a:prstGeom prst="rect">
            <a:avLst/>
          </a:prstGeom>
          <a:noFill/>
        </p:spPr>
        <p:txBody>
          <a:bodyPr wrap="square" rtlCol="0">
            <a:spAutoFit/>
          </a:bodyPr>
          <a:lstStyle/>
          <a:p>
            <a:r>
              <a:rPr lang="en-US" sz="2800" i="1" dirty="0" smtClean="0">
                <a:latin typeface="Open Sans"/>
                <a:cs typeface="Open Sans"/>
              </a:rPr>
              <a:t>Compassionate caring is safer, more effective, satisfies patients, saves time, reduces demand, gives meaning to work, and costs less</a:t>
            </a:r>
            <a:endParaRPr lang="en-US" sz="2800" i="1" dirty="0">
              <a:latin typeface="Open Sans"/>
              <a:cs typeface="Open Sans"/>
            </a:endParaRPr>
          </a:p>
        </p:txBody>
      </p:sp>
    </p:spTree>
    <p:extLst>
      <p:ext uri="{BB962C8B-B14F-4D97-AF65-F5344CB8AC3E}">
        <p14:creationId xmlns:p14="http://schemas.microsoft.com/office/powerpoint/2010/main" val="144631723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mpassion infographic.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9552" y="1772816"/>
            <a:ext cx="3141260" cy="4536504"/>
          </a:xfrm>
          <a:prstGeom prst="rect">
            <a:avLst/>
          </a:prstGeom>
          <a:ln>
            <a:solidFill>
              <a:schemeClr val="tx1"/>
            </a:solidFill>
          </a:ln>
          <a:effectLst>
            <a:outerShdw blurRad="50800" dist="38100" dir="2700000" algn="tl" rotWithShape="0">
              <a:srgbClr val="000000">
                <a:alpha val="43000"/>
              </a:srgbClr>
            </a:outerShdw>
          </a:effectLst>
        </p:spPr>
      </p:pic>
      <p:pic>
        <p:nvPicPr>
          <p:cNvPr id="3" name="Picture 2" descr="References.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44010" y="1772816"/>
            <a:ext cx="3999959" cy="4874643"/>
          </a:xfrm>
          <a:prstGeom prst="rect">
            <a:avLst/>
          </a:prstGeom>
        </p:spPr>
      </p:pic>
      <p:sp>
        <p:nvSpPr>
          <p:cNvPr id="4" name="TextBox 3"/>
          <p:cNvSpPr txBox="1"/>
          <p:nvPr/>
        </p:nvSpPr>
        <p:spPr>
          <a:xfrm>
            <a:off x="611560" y="6381329"/>
            <a:ext cx="3312368" cy="307777"/>
          </a:xfrm>
          <a:prstGeom prst="rect">
            <a:avLst/>
          </a:prstGeom>
          <a:noFill/>
        </p:spPr>
        <p:txBody>
          <a:bodyPr wrap="square" rtlCol="0">
            <a:spAutoFit/>
          </a:bodyPr>
          <a:lstStyle/>
          <a:p>
            <a:r>
              <a:rPr lang="en-US" sz="1400" dirty="0" err="1">
                <a:latin typeface="Open Sans"/>
                <a:cs typeface="Open Sans"/>
              </a:rPr>
              <a:t>h</a:t>
            </a:r>
            <a:r>
              <a:rPr lang="en-US" sz="1400" dirty="0" err="1" smtClean="0">
                <a:latin typeface="Open Sans"/>
                <a:cs typeface="Open Sans"/>
              </a:rPr>
              <a:t>eartsinhealthcare.com</a:t>
            </a:r>
            <a:r>
              <a:rPr lang="en-US" sz="1400" dirty="0" smtClean="0">
                <a:latin typeface="Open Sans"/>
                <a:cs typeface="Open Sans"/>
              </a:rPr>
              <a:t>/</a:t>
            </a:r>
            <a:r>
              <a:rPr lang="en-US" sz="1400" dirty="0" err="1" smtClean="0">
                <a:latin typeface="Open Sans"/>
                <a:cs typeface="Open Sans"/>
              </a:rPr>
              <a:t>infographic</a:t>
            </a:r>
            <a:endParaRPr lang="en-US" sz="1400" dirty="0" smtClean="0">
              <a:latin typeface="Open Sans"/>
              <a:cs typeface="Open Sans"/>
            </a:endParaRPr>
          </a:p>
        </p:txBody>
      </p:sp>
    </p:spTree>
    <p:extLst>
      <p:ext uri="{BB962C8B-B14F-4D97-AF65-F5344CB8AC3E}">
        <p14:creationId xmlns:p14="http://schemas.microsoft.com/office/powerpoint/2010/main" val="353885599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0267" y="1930400"/>
            <a:ext cx="6434666" cy="2709333"/>
          </a:xfrm>
          <a:prstGeom prst="rect">
            <a:avLst/>
          </a:prstGeom>
          <a:gradFill>
            <a:gsLst>
              <a:gs pos="0">
                <a:schemeClr val="accent1">
                  <a:tint val="100000"/>
                  <a:shade val="100000"/>
                  <a:satMod val="130000"/>
                </a:schemeClr>
              </a:gs>
              <a:gs pos="98000">
                <a:schemeClr val="accent1">
                  <a:tint val="50000"/>
                  <a:shade val="100000"/>
                  <a:satMod val="350000"/>
                  <a:alpha val="0"/>
                </a:schemeClr>
              </a:gs>
            </a:gsLst>
            <a:lin ang="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p:nvSpPr>
        <p:spPr>
          <a:xfrm flipH="1">
            <a:off x="2167467" y="3725333"/>
            <a:ext cx="6434665" cy="2709333"/>
          </a:xfrm>
          <a:prstGeom prst="rect">
            <a:avLst/>
          </a:prstGeom>
          <a:gradFill flip="none" rotWithShape="1">
            <a:gsLst>
              <a:gs pos="0">
                <a:srgbClr val="FF6600"/>
              </a:gs>
              <a:gs pos="100000">
                <a:srgbClr val="FFFFFF">
                  <a:alpha val="0"/>
                </a:srgb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583405" y="2015067"/>
            <a:ext cx="2577340" cy="461665"/>
          </a:xfrm>
          <a:prstGeom prst="rect">
            <a:avLst/>
          </a:prstGeom>
          <a:noFill/>
          <a:effectLst>
            <a:outerShdw blurRad="50800" dist="38100" dir="2700000" algn="tl" rotWithShape="0">
              <a:srgbClr val="000000">
                <a:alpha val="43000"/>
              </a:srgbClr>
            </a:outerShdw>
          </a:effectLst>
        </p:spPr>
        <p:txBody>
          <a:bodyPr wrap="square" rtlCol="0">
            <a:spAutoFit/>
          </a:bodyPr>
          <a:lstStyle/>
          <a:p>
            <a:r>
              <a:rPr lang="en-US" sz="2400" b="1" dirty="0" smtClean="0">
                <a:solidFill>
                  <a:schemeClr val="bg1"/>
                </a:solidFill>
                <a:latin typeface="Open Sans"/>
                <a:cs typeface="Open Sans"/>
              </a:rPr>
              <a:t>OLD STORY…</a:t>
            </a:r>
            <a:endParaRPr lang="en-US" sz="2400" b="1" dirty="0">
              <a:solidFill>
                <a:schemeClr val="bg1"/>
              </a:solidFill>
              <a:latin typeface="Open Sans"/>
              <a:cs typeface="Open Sans"/>
            </a:endParaRPr>
          </a:p>
        </p:txBody>
      </p:sp>
      <p:sp>
        <p:nvSpPr>
          <p:cNvPr id="7" name="TextBox 6"/>
          <p:cNvSpPr txBox="1"/>
          <p:nvPr/>
        </p:nvSpPr>
        <p:spPr>
          <a:xfrm>
            <a:off x="6079066" y="5858933"/>
            <a:ext cx="2692400" cy="461665"/>
          </a:xfrm>
          <a:prstGeom prst="rect">
            <a:avLst/>
          </a:prstGeom>
          <a:noFill/>
          <a:effectLst>
            <a:outerShdw blurRad="50800" dist="38100" dir="2700000" algn="tl" rotWithShape="0">
              <a:srgbClr val="000000">
                <a:alpha val="43000"/>
              </a:srgbClr>
            </a:outerShdw>
          </a:effectLst>
        </p:spPr>
        <p:txBody>
          <a:bodyPr wrap="square" rtlCol="0">
            <a:spAutoFit/>
          </a:bodyPr>
          <a:lstStyle/>
          <a:p>
            <a:r>
              <a:rPr lang="en-US" sz="2400" b="1" dirty="0" smtClean="0">
                <a:solidFill>
                  <a:schemeClr val="bg1"/>
                </a:solidFill>
                <a:latin typeface="Open Sans"/>
                <a:cs typeface="Open Sans"/>
              </a:rPr>
              <a:t>… NEW STORY</a:t>
            </a:r>
            <a:endParaRPr lang="en-US" sz="2400" b="1" dirty="0">
              <a:solidFill>
                <a:schemeClr val="bg1"/>
              </a:solidFill>
              <a:latin typeface="Open Sans"/>
              <a:cs typeface="Open Sans"/>
            </a:endParaRPr>
          </a:p>
        </p:txBody>
      </p:sp>
      <p:sp>
        <p:nvSpPr>
          <p:cNvPr id="8" name="TextBox 7"/>
          <p:cNvSpPr txBox="1"/>
          <p:nvPr/>
        </p:nvSpPr>
        <p:spPr>
          <a:xfrm>
            <a:off x="1253067" y="2794000"/>
            <a:ext cx="3691466" cy="830997"/>
          </a:xfrm>
          <a:prstGeom prst="rect">
            <a:avLst/>
          </a:prstGeom>
          <a:noFill/>
        </p:spPr>
        <p:txBody>
          <a:bodyPr wrap="square" rtlCol="0">
            <a:spAutoFit/>
          </a:bodyPr>
          <a:lstStyle/>
          <a:p>
            <a:r>
              <a:rPr lang="en-US" sz="2400" i="1" dirty="0" smtClean="0">
                <a:latin typeface="Open Sans"/>
                <a:cs typeface="Open Sans"/>
              </a:rPr>
              <a:t>We need patient-centered care to treat disease</a:t>
            </a:r>
            <a:endParaRPr lang="en-US" sz="2400" i="1" dirty="0">
              <a:latin typeface="Open Sans"/>
              <a:cs typeface="Open Sans"/>
            </a:endParaRPr>
          </a:p>
        </p:txBody>
      </p:sp>
      <p:sp>
        <p:nvSpPr>
          <p:cNvPr id="9" name="TextBox 8"/>
          <p:cNvSpPr txBox="1"/>
          <p:nvPr/>
        </p:nvSpPr>
        <p:spPr>
          <a:xfrm>
            <a:off x="3365500" y="4724400"/>
            <a:ext cx="4830233" cy="830997"/>
          </a:xfrm>
          <a:prstGeom prst="rect">
            <a:avLst/>
          </a:prstGeom>
          <a:noFill/>
        </p:spPr>
        <p:txBody>
          <a:bodyPr wrap="square" rtlCol="0">
            <a:spAutoFit/>
          </a:bodyPr>
          <a:lstStyle/>
          <a:p>
            <a:r>
              <a:rPr lang="en-US" sz="2400" i="1" dirty="0" smtClean="0">
                <a:latin typeface="Open Sans"/>
                <a:cs typeface="Open Sans"/>
              </a:rPr>
              <a:t>We need compassion-centered care to help our patients to heal</a:t>
            </a:r>
            <a:endParaRPr lang="en-US" sz="2400" i="1" dirty="0">
              <a:latin typeface="Open Sans"/>
              <a:cs typeface="Open Sans"/>
            </a:endParaRPr>
          </a:p>
        </p:txBody>
      </p:sp>
      <p:sp>
        <p:nvSpPr>
          <p:cNvPr id="13" name="TextBox 12"/>
          <p:cNvSpPr txBox="1"/>
          <p:nvPr/>
        </p:nvSpPr>
        <p:spPr>
          <a:xfrm>
            <a:off x="253999" y="5232400"/>
            <a:ext cx="3175001" cy="1077218"/>
          </a:xfrm>
          <a:prstGeom prst="rect">
            <a:avLst/>
          </a:prstGeom>
          <a:noFill/>
        </p:spPr>
        <p:txBody>
          <a:bodyPr wrap="square" rtlCol="0">
            <a:spAutoFit/>
          </a:bodyPr>
          <a:lstStyle/>
          <a:p>
            <a:r>
              <a:rPr lang="en-US" sz="3200" b="1" dirty="0" smtClean="0">
                <a:solidFill>
                  <a:srgbClr val="008000"/>
                </a:solidFill>
              </a:rPr>
              <a:t>NEW ASSUMPTIONS…</a:t>
            </a:r>
            <a:endParaRPr lang="en-US" sz="3200" b="1" dirty="0">
              <a:solidFill>
                <a:srgbClr val="008000"/>
              </a:solidFill>
            </a:endParaRPr>
          </a:p>
        </p:txBody>
      </p:sp>
    </p:spTree>
    <p:extLst>
      <p:ext uri="{BB962C8B-B14F-4D97-AF65-F5344CB8AC3E}">
        <p14:creationId xmlns:p14="http://schemas.microsoft.com/office/powerpoint/2010/main" val="138580467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ront cover.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53609" y="2015066"/>
            <a:ext cx="2850511" cy="4402667"/>
          </a:xfrm>
          <a:prstGeom prst="rect">
            <a:avLst/>
          </a:prstGeom>
          <a:ln>
            <a:solidFill>
              <a:schemeClr val="tx1"/>
            </a:solidFill>
          </a:ln>
          <a:effectLst>
            <a:outerShdw blurRad="50800" dist="76200" dir="2700000" algn="tl" rotWithShape="0">
              <a:srgbClr val="000000">
                <a:alpha val="43000"/>
              </a:srgbClr>
            </a:outerShdw>
          </a:effectLst>
        </p:spPr>
      </p:pic>
      <p:sp>
        <p:nvSpPr>
          <p:cNvPr id="5" name="TextBox 4"/>
          <p:cNvSpPr txBox="1"/>
          <p:nvPr/>
        </p:nvSpPr>
        <p:spPr>
          <a:xfrm>
            <a:off x="694266" y="2269067"/>
            <a:ext cx="3865033" cy="1938992"/>
          </a:xfrm>
          <a:prstGeom prst="rect">
            <a:avLst/>
          </a:prstGeom>
          <a:noFill/>
        </p:spPr>
        <p:txBody>
          <a:bodyPr wrap="square" rtlCol="0">
            <a:spAutoFit/>
          </a:bodyPr>
          <a:lstStyle/>
          <a:p>
            <a:r>
              <a:rPr lang="en-US" sz="2400" i="1" dirty="0" smtClean="0">
                <a:solidFill>
                  <a:srgbClr val="FF0000"/>
                </a:solidFill>
                <a:latin typeface="Open Sans"/>
                <a:cs typeface="Open Sans"/>
              </a:rPr>
              <a:t>The scientific evidence for all these claims can be found in the book that launched Hearts in Healthcare</a:t>
            </a:r>
            <a:endParaRPr lang="en-US" i="1" dirty="0">
              <a:solidFill>
                <a:srgbClr val="FF0000"/>
              </a:solidFill>
              <a:latin typeface="Open Sans"/>
              <a:cs typeface="Open Sans"/>
            </a:endParaRPr>
          </a:p>
        </p:txBody>
      </p:sp>
    </p:spTree>
    <p:extLst>
      <p:ext uri="{BB962C8B-B14F-4D97-AF65-F5344CB8AC3E}">
        <p14:creationId xmlns:p14="http://schemas.microsoft.com/office/powerpoint/2010/main" val="406558764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ih new logo vertical.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341222" y="2093971"/>
            <a:ext cx="2411658" cy="2177010"/>
          </a:xfrm>
          <a:prstGeom prst="rect">
            <a:avLst/>
          </a:prstGeom>
        </p:spPr>
      </p:pic>
      <p:sp>
        <p:nvSpPr>
          <p:cNvPr id="3" name="TextBox 2"/>
          <p:cNvSpPr txBox="1"/>
          <p:nvPr/>
        </p:nvSpPr>
        <p:spPr>
          <a:xfrm>
            <a:off x="2032001" y="5897435"/>
            <a:ext cx="5435600" cy="461665"/>
          </a:xfrm>
          <a:prstGeom prst="rect">
            <a:avLst/>
          </a:prstGeom>
          <a:noFill/>
        </p:spPr>
        <p:txBody>
          <a:bodyPr wrap="square" rtlCol="0">
            <a:spAutoFit/>
          </a:bodyPr>
          <a:lstStyle/>
          <a:p>
            <a:pPr algn="ctr"/>
            <a:r>
              <a:rPr lang="en-US" sz="2400" b="1" dirty="0" err="1" smtClean="0"/>
              <a:t>hearts</a:t>
            </a:r>
            <a:r>
              <a:rPr lang="en-US" sz="2400" b="1" dirty="0" err="1" smtClean="0">
                <a:solidFill>
                  <a:srgbClr val="FF6600"/>
                </a:solidFill>
              </a:rPr>
              <a:t>in</a:t>
            </a:r>
            <a:r>
              <a:rPr lang="en-US" sz="2400" b="1" dirty="0" err="1" smtClean="0"/>
              <a:t>healthcare.com</a:t>
            </a:r>
            <a:endParaRPr lang="en-US" sz="2400" b="1" dirty="0"/>
          </a:p>
        </p:txBody>
      </p:sp>
      <p:sp>
        <p:nvSpPr>
          <p:cNvPr id="4" name="TextBox 3"/>
          <p:cNvSpPr txBox="1"/>
          <p:nvPr/>
        </p:nvSpPr>
        <p:spPr>
          <a:xfrm>
            <a:off x="461770" y="4387580"/>
            <a:ext cx="8369574" cy="461665"/>
          </a:xfrm>
          <a:prstGeom prst="rect">
            <a:avLst/>
          </a:prstGeom>
          <a:noFill/>
        </p:spPr>
        <p:txBody>
          <a:bodyPr wrap="square" rtlCol="0">
            <a:spAutoFit/>
          </a:bodyPr>
          <a:lstStyle/>
          <a:p>
            <a:pPr algn="ctr"/>
            <a:r>
              <a:rPr lang="en-US" sz="2400" dirty="0" smtClean="0">
                <a:latin typeface="Open Sans"/>
                <a:cs typeface="Open Sans"/>
              </a:rPr>
              <a:t>{</a:t>
            </a:r>
            <a:r>
              <a:rPr lang="en-US" sz="2400" i="1" dirty="0" smtClean="0">
                <a:latin typeface="Open Sans"/>
                <a:cs typeface="Open Sans"/>
              </a:rPr>
              <a:t>the movement for human-</a:t>
            </a:r>
            <a:r>
              <a:rPr lang="en-US" sz="2400" i="1" dirty="0" err="1" smtClean="0">
                <a:latin typeface="Open Sans"/>
                <a:cs typeface="Open Sans"/>
              </a:rPr>
              <a:t>centred</a:t>
            </a:r>
            <a:r>
              <a:rPr lang="en-US" sz="2400" i="1" dirty="0" smtClean="0">
                <a:latin typeface="Open Sans"/>
                <a:cs typeface="Open Sans"/>
              </a:rPr>
              <a:t> healthcare</a:t>
            </a:r>
            <a:r>
              <a:rPr lang="en-US" sz="2400" dirty="0" smtClean="0">
                <a:latin typeface="Open Sans"/>
                <a:cs typeface="Open Sans"/>
              </a:rPr>
              <a:t>}</a:t>
            </a:r>
            <a:endParaRPr lang="en-US" sz="2400" dirty="0">
              <a:latin typeface="Open Sans"/>
              <a:cs typeface="Open Sans"/>
            </a:endParaRPr>
          </a:p>
        </p:txBody>
      </p:sp>
    </p:spTree>
    <p:extLst>
      <p:ext uri="{BB962C8B-B14F-4D97-AF65-F5344CB8AC3E}">
        <p14:creationId xmlns:p14="http://schemas.microsoft.com/office/powerpoint/2010/main" val="370051042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11200" y="2455307"/>
            <a:ext cx="7747000" cy="4108817"/>
          </a:xfrm>
          <a:prstGeom prst="rect">
            <a:avLst/>
          </a:prstGeom>
        </p:spPr>
        <p:txBody>
          <a:bodyPr wrap="square">
            <a:spAutoFit/>
          </a:bodyPr>
          <a:lstStyle/>
          <a:p>
            <a:r>
              <a:rPr lang="en-US" sz="900" dirty="0"/>
              <a:t>1.	Seligman MEP. Positive Health. Applied Psychology: An International Review N. 2008;57:3-18.</a:t>
            </a:r>
            <a:endParaRPr lang="en-AU" sz="900" dirty="0"/>
          </a:p>
          <a:p>
            <a:r>
              <a:rPr lang="en-US" sz="900" dirty="0"/>
              <a:t>2.	</a:t>
            </a:r>
            <a:r>
              <a:rPr lang="en-US" sz="900" dirty="0" err="1"/>
              <a:t>Toker</a:t>
            </a:r>
            <a:r>
              <a:rPr lang="en-US" sz="900" dirty="0"/>
              <a:t> S, </a:t>
            </a:r>
            <a:r>
              <a:rPr lang="en-US" sz="900" dirty="0" err="1"/>
              <a:t>Melamed</a:t>
            </a:r>
            <a:r>
              <a:rPr lang="en-US" sz="900" dirty="0"/>
              <a:t> S, Berliner S, </a:t>
            </a:r>
            <a:r>
              <a:rPr lang="en-US" sz="900" dirty="0" err="1"/>
              <a:t>Zeltser</a:t>
            </a:r>
            <a:r>
              <a:rPr lang="en-US" sz="900" dirty="0"/>
              <a:t> D, </a:t>
            </a:r>
            <a:r>
              <a:rPr lang="en-US" sz="900" dirty="0" err="1"/>
              <a:t>Shapira</a:t>
            </a:r>
            <a:r>
              <a:rPr lang="en-US" sz="900" dirty="0"/>
              <a:t> I. Burnout and risk of coronary heart disease: a prospective study of 8838 employees. Psychosomatic medicine. 2012;74(8):840-7.</a:t>
            </a:r>
            <a:endParaRPr lang="en-AU" sz="900" dirty="0"/>
          </a:p>
          <a:p>
            <a:r>
              <a:rPr lang="en-US" sz="900" dirty="0"/>
              <a:t>3.	</a:t>
            </a:r>
            <a:r>
              <a:rPr lang="en-US" sz="900" dirty="0" err="1"/>
              <a:t>Perroud</a:t>
            </a:r>
            <a:r>
              <a:rPr lang="en-US" sz="900" dirty="0"/>
              <a:t> N, et al. Response to psychotherapy in borderline personality disorder and methylation status of the BDNF gene. </a:t>
            </a:r>
            <a:r>
              <a:rPr lang="en-US" sz="900" dirty="0" err="1"/>
              <a:t>Transl</a:t>
            </a:r>
            <a:r>
              <a:rPr lang="en-US" sz="900" dirty="0"/>
              <a:t> Psychiatry. 2013 Jan 15;3:e207. </a:t>
            </a:r>
            <a:r>
              <a:rPr lang="en-US" sz="900" dirty="0" err="1"/>
              <a:t>doi</a:t>
            </a:r>
            <a:r>
              <a:rPr lang="en-US" sz="900" dirty="0"/>
              <a:t>: 10.1038/tp.2012.140.</a:t>
            </a:r>
            <a:endParaRPr lang="en-AU" sz="900" dirty="0"/>
          </a:p>
          <a:p>
            <a:r>
              <a:rPr lang="en-US" sz="900" dirty="0"/>
              <a:t>4.	</a:t>
            </a:r>
            <a:r>
              <a:rPr lang="en-US" sz="900" dirty="0" err="1"/>
              <a:t>Tryggvadottir</a:t>
            </a:r>
            <a:r>
              <a:rPr lang="en-US" sz="900" dirty="0"/>
              <a:t> L et al. Population-based study of changing breast cancer risk in Icelandic BRCA2 mutation carriers, 1920-2000. J </a:t>
            </a:r>
            <a:r>
              <a:rPr lang="en-US" sz="900" dirty="0" err="1"/>
              <a:t>Natl</a:t>
            </a:r>
            <a:r>
              <a:rPr lang="en-US" sz="900" dirty="0"/>
              <a:t> Cancer Inst. 2006 Jan 18;98(2):116-22.</a:t>
            </a:r>
            <a:endParaRPr lang="en-AU" sz="900" dirty="0"/>
          </a:p>
          <a:p>
            <a:r>
              <a:rPr lang="en-US" sz="900" dirty="0"/>
              <a:t>5.	</a:t>
            </a:r>
            <a:r>
              <a:rPr lang="en-US" sz="900" dirty="0" err="1"/>
              <a:t>Riess</a:t>
            </a:r>
            <a:r>
              <a:rPr lang="en-US" sz="900" dirty="0"/>
              <a:t> H, Kelley JM, Bailey RW, Dunn EJ, Phillips M. Empathy Training for Resident Physicians: A Randomized Controlled Trial of a Neuroscience-Informed Curriculum. Journal of General Internal Medicine. 2012;27(10):1280-1286. doi:10.1007/s11606-012-2063-z.</a:t>
            </a:r>
            <a:endParaRPr lang="en-AU" sz="900" dirty="0"/>
          </a:p>
          <a:p>
            <a:r>
              <a:rPr lang="en-US" sz="900" dirty="0"/>
              <a:t>6.	Del </a:t>
            </a:r>
            <a:r>
              <a:rPr lang="en-US" sz="900" dirty="0" err="1"/>
              <a:t>Canale</a:t>
            </a:r>
            <a:r>
              <a:rPr lang="en-US" sz="900" dirty="0"/>
              <a:t> S, Louis DZ, </a:t>
            </a:r>
            <a:r>
              <a:rPr lang="en-US" sz="900" dirty="0" err="1"/>
              <a:t>Maio</a:t>
            </a:r>
            <a:r>
              <a:rPr lang="en-US" sz="900" dirty="0"/>
              <a:t> V, Wang X, Rossi G, </a:t>
            </a:r>
            <a:r>
              <a:rPr lang="en-US" sz="900" dirty="0" err="1"/>
              <a:t>Hojat</a:t>
            </a:r>
            <a:r>
              <a:rPr lang="en-US" sz="900" dirty="0"/>
              <a:t> M, et al. The relationship between physician empathy and disease complications: an empirical study of primary care physicians and their diabetic patients in Parma, Italy. Academic Medicine : Journal of the Association of American Medical Colleges. 2012;87(9):1243-9.</a:t>
            </a:r>
            <a:endParaRPr lang="en-AU" sz="900" dirty="0"/>
          </a:p>
          <a:p>
            <a:r>
              <a:rPr lang="en-US" sz="900" dirty="0"/>
              <a:t>7.	</a:t>
            </a:r>
            <a:r>
              <a:rPr lang="en-US" sz="900" dirty="0" err="1"/>
              <a:t>Dahlin</a:t>
            </a:r>
            <a:r>
              <a:rPr lang="en-US" sz="900" dirty="0"/>
              <a:t> CM, Kelley JM, Jackson VA, </a:t>
            </a:r>
            <a:r>
              <a:rPr lang="en-US" sz="900" dirty="0" err="1"/>
              <a:t>Temel</a:t>
            </a:r>
            <a:r>
              <a:rPr lang="en-US" sz="900" dirty="0"/>
              <a:t> JS. Early palliative care for lung cancer: improving quality of life and increasing survival. </a:t>
            </a:r>
            <a:r>
              <a:rPr lang="en-US" sz="900" dirty="0" err="1"/>
              <a:t>Int</a:t>
            </a:r>
            <a:r>
              <a:rPr lang="en-US" sz="900" dirty="0"/>
              <a:t> J </a:t>
            </a:r>
            <a:r>
              <a:rPr lang="en-US" sz="900" dirty="0" err="1"/>
              <a:t>Palliat</a:t>
            </a:r>
            <a:r>
              <a:rPr lang="en-US" sz="900" dirty="0"/>
              <a:t> </a:t>
            </a:r>
            <a:r>
              <a:rPr lang="en-US" sz="900" dirty="0" err="1"/>
              <a:t>Nurs</a:t>
            </a:r>
            <a:r>
              <a:rPr lang="en-US" sz="900" dirty="0"/>
              <a:t>. 2010;16(9):420-3.</a:t>
            </a:r>
            <a:endParaRPr lang="en-AU" sz="900" dirty="0"/>
          </a:p>
          <a:p>
            <a:r>
              <a:rPr lang="en-US" sz="900" dirty="0"/>
              <a:t>8.	</a:t>
            </a:r>
            <a:r>
              <a:rPr lang="en-US" sz="900" dirty="0" err="1"/>
              <a:t>Redelmeier</a:t>
            </a:r>
            <a:r>
              <a:rPr lang="en-US" sz="900" dirty="0"/>
              <a:t> DA, </a:t>
            </a:r>
            <a:r>
              <a:rPr lang="en-US" sz="900" dirty="0" err="1"/>
              <a:t>Molin</a:t>
            </a:r>
            <a:r>
              <a:rPr lang="en-US" sz="900" dirty="0"/>
              <a:t> JP, </a:t>
            </a:r>
            <a:r>
              <a:rPr lang="en-US" sz="900" dirty="0" err="1"/>
              <a:t>Tibshirani</a:t>
            </a:r>
            <a:r>
              <a:rPr lang="en-US" sz="900" dirty="0"/>
              <a:t> RJ. A </a:t>
            </a:r>
            <a:r>
              <a:rPr lang="en-US" sz="900" dirty="0" err="1"/>
              <a:t>randomised</a:t>
            </a:r>
            <a:r>
              <a:rPr lang="en-US" sz="900" dirty="0"/>
              <a:t> trial of compassionate care for the homeless in an emergency department. Lancet. 1995;345(8958):1131-4.</a:t>
            </a:r>
            <a:endParaRPr lang="en-AU" sz="900" dirty="0"/>
          </a:p>
          <a:p>
            <a:r>
              <a:rPr lang="en-US" sz="900" dirty="0"/>
              <a:t>9.	Egbert LD, </a:t>
            </a:r>
            <a:r>
              <a:rPr lang="en-US" sz="900" dirty="0" err="1"/>
              <a:t>Battit</a:t>
            </a:r>
            <a:r>
              <a:rPr lang="en-US" sz="900" dirty="0"/>
              <a:t> GE, Welch CE, Bartlett MK. Reduction of Postoperative Pain by Encouragement and Instruction of Patients. A Study of Doctor-Patient Rapport. The New England Journal of Medicine. 1964;270:825-7.</a:t>
            </a:r>
            <a:endParaRPr lang="en-AU" sz="900" dirty="0"/>
          </a:p>
          <a:p>
            <a:r>
              <a:rPr lang="en-US" sz="900" dirty="0"/>
              <a:t>10.	Kelley J1, Kraft-Todd G, </a:t>
            </a:r>
            <a:r>
              <a:rPr lang="en-US" sz="900" dirty="0" err="1"/>
              <a:t>Schapira</a:t>
            </a:r>
            <a:r>
              <a:rPr lang="en-US" sz="900" dirty="0"/>
              <a:t> L, </a:t>
            </a:r>
            <a:r>
              <a:rPr lang="en-US" sz="900" dirty="0" err="1"/>
              <a:t>Kossowsky</a:t>
            </a:r>
            <a:r>
              <a:rPr lang="en-US" sz="900" dirty="0"/>
              <a:t> J, </a:t>
            </a:r>
            <a:r>
              <a:rPr lang="en-US" sz="900" dirty="0" err="1"/>
              <a:t>Riess</a:t>
            </a:r>
            <a:r>
              <a:rPr lang="en-US" sz="900" dirty="0"/>
              <a:t> H. The influence of the patient-clinician relationship on healthcare outcomes: a systematic review and meta-analysis of randomized controlled trials </a:t>
            </a:r>
            <a:r>
              <a:rPr lang="en-US" sz="900" dirty="0" err="1"/>
              <a:t>PLoS</a:t>
            </a:r>
            <a:r>
              <a:rPr lang="en-US" sz="900" dirty="0"/>
              <a:t> One. 2014 Apr 9;9(4):e94207. </a:t>
            </a:r>
            <a:endParaRPr lang="en-AU" sz="900" dirty="0"/>
          </a:p>
          <a:p>
            <a:r>
              <a:rPr lang="en-US" sz="900" dirty="0"/>
              <a:t>11.	Monroe CM. The effects of therapeutic touch on pain. J Holist </a:t>
            </a:r>
            <a:r>
              <a:rPr lang="en-US" sz="900" dirty="0" err="1"/>
              <a:t>Nurs</a:t>
            </a:r>
            <a:r>
              <a:rPr lang="en-US" sz="900" dirty="0"/>
              <a:t>. 2009;27(2):85-92.</a:t>
            </a:r>
            <a:endParaRPr lang="en-AU" sz="900" dirty="0"/>
          </a:p>
          <a:p>
            <a:r>
              <a:rPr lang="en-US" sz="900" dirty="0"/>
              <a:t>12.	Marta IE, </a:t>
            </a:r>
            <a:r>
              <a:rPr lang="en-US" sz="900" dirty="0" err="1"/>
              <a:t>Baldan</a:t>
            </a:r>
            <a:r>
              <a:rPr lang="en-US" sz="900" dirty="0"/>
              <a:t> SS, </a:t>
            </a:r>
            <a:r>
              <a:rPr lang="en-US" sz="900" dirty="0" err="1"/>
              <a:t>Berton</a:t>
            </a:r>
            <a:r>
              <a:rPr lang="en-US" sz="900" dirty="0"/>
              <a:t> AF, </a:t>
            </a:r>
            <a:r>
              <a:rPr lang="en-US" sz="900" dirty="0" err="1"/>
              <a:t>Pavam</a:t>
            </a:r>
            <a:r>
              <a:rPr lang="en-US" sz="900" dirty="0"/>
              <a:t> M, da Silva MJ. The effectiveness of therapeutic touch on pain, depression and sleep in patients with chronic pain: clinical trial. Rev Esc </a:t>
            </a:r>
            <a:r>
              <a:rPr lang="en-US" sz="900" dirty="0" err="1"/>
              <a:t>Enferm</a:t>
            </a:r>
            <a:r>
              <a:rPr lang="en-US" sz="900" dirty="0"/>
              <a:t> USP. 2010;44(4):1100-6.</a:t>
            </a:r>
            <a:endParaRPr lang="en-AU" sz="900" dirty="0"/>
          </a:p>
          <a:p>
            <a:r>
              <a:rPr lang="en-US" sz="900" dirty="0"/>
              <a:t>13.	</a:t>
            </a:r>
            <a:r>
              <a:rPr lang="en-US" sz="900" dirty="0" err="1"/>
              <a:t>Coakley</a:t>
            </a:r>
            <a:r>
              <a:rPr lang="en-US" sz="900" dirty="0"/>
              <a:t> AB, Duffy ME. The effect of therapeutic touch on postoperative patients. J Holist </a:t>
            </a:r>
            <a:r>
              <a:rPr lang="en-US" sz="900" dirty="0" err="1"/>
              <a:t>Nurs</a:t>
            </a:r>
            <a:r>
              <a:rPr lang="en-US" sz="900" dirty="0"/>
              <a:t>. 2010;28(3):193-200.</a:t>
            </a:r>
            <a:endParaRPr lang="en-AU" sz="900" dirty="0"/>
          </a:p>
          <a:p>
            <a:r>
              <a:rPr lang="en-US" sz="900" dirty="0"/>
              <a:t>14.	Stewart M, Brown JB, Donner A, </a:t>
            </a:r>
            <a:r>
              <a:rPr lang="en-US" sz="900" dirty="0" err="1"/>
              <a:t>McWhinney</a:t>
            </a:r>
            <a:r>
              <a:rPr lang="en-US" sz="900" dirty="0"/>
              <a:t> IR, Oates J, Weston WW, et al. The impact of patient-centered care on outcomes. J </a:t>
            </a:r>
            <a:r>
              <a:rPr lang="en-US" sz="900" dirty="0" err="1"/>
              <a:t>Fam</a:t>
            </a:r>
            <a:r>
              <a:rPr lang="en-US" sz="900" dirty="0"/>
              <a:t> </a:t>
            </a:r>
            <a:r>
              <a:rPr lang="en-US" sz="900" dirty="0" err="1"/>
              <a:t>Pract</a:t>
            </a:r>
            <a:r>
              <a:rPr lang="en-US" sz="900" dirty="0"/>
              <a:t>. 2000;49(9):796-804.</a:t>
            </a:r>
            <a:endParaRPr lang="en-AU" sz="900" dirty="0"/>
          </a:p>
          <a:p>
            <a:r>
              <a:rPr lang="en-US" sz="900" dirty="0"/>
              <a:t>15.	</a:t>
            </a:r>
            <a:r>
              <a:rPr lang="en-US" sz="900" dirty="0" err="1"/>
              <a:t>Bertakis</a:t>
            </a:r>
            <a:r>
              <a:rPr lang="en-US" sz="900" dirty="0"/>
              <a:t> KD, </a:t>
            </a:r>
            <a:r>
              <a:rPr lang="en-US" sz="900" dirty="0" err="1"/>
              <a:t>Azari</a:t>
            </a:r>
            <a:r>
              <a:rPr lang="en-US" sz="900" dirty="0"/>
              <a:t> R. Patient-centered care is associated with decreased health care utilization. J Am Board </a:t>
            </a:r>
            <a:r>
              <a:rPr lang="en-US" sz="900" dirty="0" err="1"/>
              <a:t>Fam</a:t>
            </a:r>
            <a:r>
              <a:rPr lang="en-US" sz="900" dirty="0"/>
              <a:t> Med. 2011;24(3):229-39.</a:t>
            </a:r>
            <a:endParaRPr lang="en-AU" sz="900" dirty="0"/>
          </a:p>
          <a:p>
            <a:r>
              <a:rPr lang="en-US" sz="900" dirty="0"/>
              <a:t>16.	</a:t>
            </a:r>
            <a:r>
              <a:rPr lang="en-US" sz="900" dirty="0" err="1"/>
              <a:t>Decety</a:t>
            </a:r>
            <a:r>
              <a:rPr lang="en-US" sz="900" dirty="0"/>
              <a:t> J. The Neurodevelopment of Empathy in Humans. Developmental Neuroscience. 2010;32(4):257-67.</a:t>
            </a:r>
            <a:endParaRPr lang="en-AU" sz="900" dirty="0"/>
          </a:p>
          <a:p>
            <a:r>
              <a:rPr lang="en-US" sz="900" dirty="0"/>
              <a:t>17.	Youngson R. Time to Care: How to love your patients and your job. Raglan: </a:t>
            </a:r>
            <a:r>
              <a:rPr lang="en-US" sz="900" dirty="0" err="1"/>
              <a:t>Rebelheart</a:t>
            </a:r>
            <a:r>
              <a:rPr lang="en-US" sz="900" dirty="0"/>
              <a:t> Publishers; 2012.</a:t>
            </a:r>
            <a:endParaRPr lang="en-AU" sz="900" dirty="0"/>
          </a:p>
        </p:txBody>
      </p:sp>
      <p:sp>
        <p:nvSpPr>
          <p:cNvPr id="4" name="TextBox 3"/>
          <p:cNvSpPr txBox="1"/>
          <p:nvPr/>
        </p:nvSpPr>
        <p:spPr>
          <a:xfrm>
            <a:off x="635000" y="1943100"/>
            <a:ext cx="3060700" cy="369332"/>
          </a:xfrm>
          <a:prstGeom prst="rect">
            <a:avLst/>
          </a:prstGeom>
          <a:noFill/>
        </p:spPr>
        <p:txBody>
          <a:bodyPr wrap="square" rtlCol="0">
            <a:spAutoFit/>
          </a:bodyPr>
          <a:lstStyle/>
          <a:p>
            <a:r>
              <a:rPr lang="en-US" dirty="0" smtClean="0"/>
              <a:t>References</a:t>
            </a:r>
            <a:endParaRPr lang="en-US" dirty="0"/>
          </a:p>
        </p:txBody>
      </p:sp>
    </p:spTree>
    <p:extLst>
      <p:ext uri="{BB962C8B-B14F-4D97-AF65-F5344CB8AC3E}">
        <p14:creationId xmlns:p14="http://schemas.microsoft.com/office/powerpoint/2010/main" val="353599514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0267" y="1930400"/>
            <a:ext cx="6434666" cy="2709333"/>
          </a:xfrm>
          <a:prstGeom prst="rect">
            <a:avLst/>
          </a:prstGeom>
          <a:gradFill>
            <a:gsLst>
              <a:gs pos="0">
                <a:schemeClr val="accent1">
                  <a:tint val="100000"/>
                  <a:shade val="100000"/>
                  <a:satMod val="130000"/>
                </a:schemeClr>
              </a:gs>
              <a:gs pos="98000">
                <a:schemeClr val="accent1">
                  <a:tint val="50000"/>
                  <a:shade val="100000"/>
                  <a:satMod val="350000"/>
                  <a:alpha val="0"/>
                </a:schemeClr>
              </a:gs>
            </a:gsLst>
            <a:lin ang="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p:nvSpPr>
        <p:spPr>
          <a:xfrm flipH="1">
            <a:off x="2167467" y="3725333"/>
            <a:ext cx="6434665" cy="2709333"/>
          </a:xfrm>
          <a:prstGeom prst="rect">
            <a:avLst/>
          </a:prstGeom>
          <a:gradFill flip="none" rotWithShape="1">
            <a:gsLst>
              <a:gs pos="0">
                <a:srgbClr val="FF6600"/>
              </a:gs>
              <a:gs pos="100000">
                <a:srgbClr val="FFFFFF">
                  <a:alpha val="0"/>
                </a:srgb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583405" y="2015067"/>
            <a:ext cx="2577340" cy="461665"/>
          </a:xfrm>
          <a:prstGeom prst="rect">
            <a:avLst/>
          </a:prstGeom>
          <a:noFill/>
          <a:effectLst>
            <a:outerShdw blurRad="50800" dist="38100" dir="2700000" algn="tl" rotWithShape="0">
              <a:srgbClr val="000000">
                <a:alpha val="43000"/>
              </a:srgbClr>
            </a:outerShdw>
          </a:effectLst>
        </p:spPr>
        <p:txBody>
          <a:bodyPr wrap="square" rtlCol="0">
            <a:spAutoFit/>
          </a:bodyPr>
          <a:lstStyle/>
          <a:p>
            <a:r>
              <a:rPr lang="en-US" sz="2400" b="1" dirty="0" smtClean="0">
                <a:solidFill>
                  <a:schemeClr val="bg1"/>
                </a:solidFill>
                <a:latin typeface="Open Sans"/>
                <a:cs typeface="Open Sans"/>
              </a:rPr>
              <a:t>OLD STORY…</a:t>
            </a:r>
            <a:endParaRPr lang="en-US" sz="2400" b="1" dirty="0">
              <a:solidFill>
                <a:schemeClr val="bg1"/>
              </a:solidFill>
              <a:latin typeface="Open Sans"/>
              <a:cs typeface="Open Sans"/>
            </a:endParaRPr>
          </a:p>
        </p:txBody>
      </p:sp>
      <p:sp>
        <p:nvSpPr>
          <p:cNvPr id="7" name="TextBox 6"/>
          <p:cNvSpPr txBox="1"/>
          <p:nvPr/>
        </p:nvSpPr>
        <p:spPr>
          <a:xfrm>
            <a:off x="6079066" y="5858933"/>
            <a:ext cx="2692400" cy="461665"/>
          </a:xfrm>
          <a:prstGeom prst="rect">
            <a:avLst/>
          </a:prstGeom>
          <a:noFill/>
          <a:effectLst>
            <a:outerShdw blurRad="50800" dist="38100" dir="2700000" algn="tl" rotWithShape="0">
              <a:srgbClr val="000000">
                <a:alpha val="43000"/>
              </a:srgbClr>
            </a:outerShdw>
          </a:effectLst>
        </p:spPr>
        <p:txBody>
          <a:bodyPr wrap="square" rtlCol="0">
            <a:spAutoFit/>
          </a:bodyPr>
          <a:lstStyle/>
          <a:p>
            <a:r>
              <a:rPr lang="en-US" sz="2400" b="1" dirty="0" smtClean="0">
                <a:solidFill>
                  <a:schemeClr val="bg1"/>
                </a:solidFill>
                <a:latin typeface="Open Sans"/>
                <a:cs typeface="Open Sans"/>
              </a:rPr>
              <a:t>… NEW STORY</a:t>
            </a:r>
            <a:endParaRPr lang="en-US" sz="2400" b="1" dirty="0">
              <a:solidFill>
                <a:schemeClr val="bg1"/>
              </a:solidFill>
              <a:latin typeface="Open Sans"/>
              <a:cs typeface="Open Sans"/>
            </a:endParaRPr>
          </a:p>
        </p:txBody>
      </p:sp>
      <p:sp>
        <p:nvSpPr>
          <p:cNvPr id="8" name="TextBox 7"/>
          <p:cNvSpPr txBox="1"/>
          <p:nvPr/>
        </p:nvSpPr>
        <p:spPr>
          <a:xfrm>
            <a:off x="1253067" y="2794000"/>
            <a:ext cx="3691466" cy="461665"/>
          </a:xfrm>
          <a:prstGeom prst="rect">
            <a:avLst/>
          </a:prstGeom>
          <a:noFill/>
        </p:spPr>
        <p:txBody>
          <a:bodyPr wrap="square" rtlCol="0">
            <a:spAutoFit/>
          </a:bodyPr>
          <a:lstStyle/>
          <a:p>
            <a:r>
              <a:rPr lang="en-US" sz="2400" i="1" dirty="0" smtClean="0">
                <a:latin typeface="Open Sans"/>
                <a:cs typeface="Open Sans"/>
              </a:rPr>
              <a:t>Disease causes suffering</a:t>
            </a:r>
            <a:endParaRPr lang="en-US" sz="2400" i="1" dirty="0">
              <a:latin typeface="Open Sans"/>
              <a:cs typeface="Open Sans"/>
            </a:endParaRPr>
          </a:p>
        </p:txBody>
      </p:sp>
      <p:sp>
        <p:nvSpPr>
          <p:cNvPr id="9" name="TextBox 8"/>
          <p:cNvSpPr txBox="1"/>
          <p:nvPr/>
        </p:nvSpPr>
        <p:spPr>
          <a:xfrm>
            <a:off x="4148667" y="4978400"/>
            <a:ext cx="3691466" cy="461665"/>
          </a:xfrm>
          <a:prstGeom prst="rect">
            <a:avLst/>
          </a:prstGeom>
          <a:noFill/>
        </p:spPr>
        <p:txBody>
          <a:bodyPr wrap="square" rtlCol="0">
            <a:spAutoFit/>
          </a:bodyPr>
          <a:lstStyle/>
          <a:p>
            <a:r>
              <a:rPr lang="en-US" sz="2400" i="1" dirty="0" smtClean="0">
                <a:latin typeface="Open Sans"/>
                <a:cs typeface="Open Sans"/>
              </a:rPr>
              <a:t>Suffering causes disease</a:t>
            </a:r>
            <a:endParaRPr lang="en-US" sz="2400" i="1" dirty="0">
              <a:latin typeface="Open Sans"/>
              <a:cs typeface="Open Sans"/>
            </a:endParaRPr>
          </a:p>
        </p:txBody>
      </p:sp>
      <p:sp>
        <p:nvSpPr>
          <p:cNvPr id="10" name="TextBox 9"/>
          <p:cNvSpPr txBox="1"/>
          <p:nvPr/>
        </p:nvSpPr>
        <p:spPr>
          <a:xfrm>
            <a:off x="253999" y="5232400"/>
            <a:ext cx="3175001" cy="1077218"/>
          </a:xfrm>
          <a:prstGeom prst="rect">
            <a:avLst/>
          </a:prstGeom>
          <a:noFill/>
        </p:spPr>
        <p:txBody>
          <a:bodyPr wrap="square" rtlCol="0">
            <a:spAutoFit/>
          </a:bodyPr>
          <a:lstStyle/>
          <a:p>
            <a:r>
              <a:rPr lang="en-US" sz="3200" b="1" dirty="0" smtClean="0">
                <a:solidFill>
                  <a:srgbClr val="008000"/>
                </a:solidFill>
              </a:rPr>
              <a:t>NEW ASSUMPTIONS…</a:t>
            </a:r>
            <a:endParaRPr lang="en-US" sz="3200" b="1" dirty="0">
              <a:solidFill>
                <a:srgbClr val="008000"/>
              </a:solidFill>
            </a:endParaRPr>
          </a:p>
        </p:txBody>
      </p:sp>
      <p:sp>
        <p:nvSpPr>
          <p:cNvPr id="11" name="TextBox 10"/>
          <p:cNvSpPr txBox="1"/>
          <p:nvPr/>
        </p:nvSpPr>
        <p:spPr>
          <a:xfrm>
            <a:off x="7399867" y="2133600"/>
            <a:ext cx="812800" cy="1015663"/>
          </a:xfrm>
          <a:prstGeom prst="rect">
            <a:avLst/>
          </a:prstGeom>
          <a:noFill/>
        </p:spPr>
        <p:txBody>
          <a:bodyPr wrap="square" rtlCol="0">
            <a:spAutoFit/>
          </a:bodyPr>
          <a:lstStyle/>
          <a:p>
            <a:r>
              <a:rPr lang="en-US" sz="6000" dirty="0" smtClean="0">
                <a:solidFill>
                  <a:srgbClr val="FF0000"/>
                </a:solidFill>
              </a:rPr>
              <a:t>1</a:t>
            </a:r>
            <a:endParaRPr lang="en-US" sz="6000" dirty="0">
              <a:solidFill>
                <a:srgbClr val="FF0000"/>
              </a:solidFill>
            </a:endParaRPr>
          </a:p>
        </p:txBody>
      </p:sp>
      <p:sp>
        <p:nvSpPr>
          <p:cNvPr id="12" name="Oval 11"/>
          <p:cNvSpPr/>
          <p:nvPr/>
        </p:nvSpPr>
        <p:spPr>
          <a:xfrm>
            <a:off x="7112000" y="2116667"/>
            <a:ext cx="1202267" cy="116840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449607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0267" y="1930400"/>
            <a:ext cx="6434666" cy="2709333"/>
          </a:xfrm>
          <a:prstGeom prst="rect">
            <a:avLst/>
          </a:prstGeom>
          <a:gradFill>
            <a:gsLst>
              <a:gs pos="0">
                <a:schemeClr val="accent1">
                  <a:tint val="100000"/>
                  <a:shade val="100000"/>
                  <a:satMod val="130000"/>
                </a:schemeClr>
              </a:gs>
              <a:gs pos="98000">
                <a:schemeClr val="accent1">
                  <a:tint val="50000"/>
                  <a:shade val="100000"/>
                  <a:satMod val="350000"/>
                  <a:alpha val="0"/>
                </a:schemeClr>
              </a:gs>
            </a:gsLst>
            <a:lin ang="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p:nvSpPr>
        <p:spPr>
          <a:xfrm flipH="1">
            <a:off x="2167467" y="3725333"/>
            <a:ext cx="6434665" cy="2709333"/>
          </a:xfrm>
          <a:prstGeom prst="rect">
            <a:avLst/>
          </a:prstGeom>
          <a:gradFill flip="none" rotWithShape="1">
            <a:gsLst>
              <a:gs pos="0">
                <a:srgbClr val="FF6600"/>
              </a:gs>
              <a:gs pos="100000">
                <a:srgbClr val="FFFFFF">
                  <a:alpha val="0"/>
                </a:srgb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583405" y="2015067"/>
            <a:ext cx="2577340" cy="461665"/>
          </a:xfrm>
          <a:prstGeom prst="rect">
            <a:avLst/>
          </a:prstGeom>
          <a:noFill/>
          <a:effectLst>
            <a:outerShdw blurRad="50800" dist="38100" dir="2700000" algn="tl" rotWithShape="0">
              <a:srgbClr val="000000">
                <a:alpha val="43000"/>
              </a:srgbClr>
            </a:outerShdw>
          </a:effectLst>
        </p:spPr>
        <p:txBody>
          <a:bodyPr wrap="square" rtlCol="0">
            <a:spAutoFit/>
          </a:bodyPr>
          <a:lstStyle/>
          <a:p>
            <a:r>
              <a:rPr lang="en-US" sz="2400" b="1" dirty="0" smtClean="0">
                <a:solidFill>
                  <a:schemeClr val="bg1"/>
                </a:solidFill>
                <a:latin typeface="Open Sans"/>
                <a:cs typeface="Open Sans"/>
              </a:rPr>
              <a:t>OLD STORY…</a:t>
            </a:r>
            <a:endParaRPr lang="en-US" sz="2400" b="1" dirty="0">
              <a:solidFill>
                <a:schemeClr val="bg1"/>
              </a:solidFill>
              <a:latin typeface="Open Sans"/>
              <a:cs typeface="Open Sans"/>
            </a:endParaRPr>
          </a:p>
        </p:txBody>
      </p:sp>
      <p:sp>
        <p:nvSpPr>
          <p:cNvPr id="7" name="TextBox 6"/>
          <p:cNvSpPr txBox="1"/>
          <p:nvPr/>
        </p:nvSpPr>
        <p:spPr>
          <a:xfrm>
            <a:off x="6079066" y="5858933"/>
            <a:ext cx="2692400" cy="461665"/>
          </a:xfrm>
          <a:prstGeom prst="rect">
            <a:avLst/>
          </a:prstGeom>
          <a:noFill/>
          <a:effectLst>
            <a:outerShdw blurRad="50800" dist="38100" dir="2700000" algn="tl" rotWithShape="0">
              <a:srgbClr val="000000">
                <a:alpha val="43000"/>
              </a:srgbClr>
            </a:outerShdw>
          </a:effectLst>
        </p:spPr>
        <p:txBody>
          <a:bodyPr wrap="square" rtlCol="0">
            <a:spAutoFit/>
          </a:bodyPr>
          <a:lstStyle/>
          <a:p>
            <a:r>
              <a:rPr lang="en-US" sz="2400" b="1" dirty="0" smtClean="0">
                <a:solidFill>
                  <a:schemeClr val="bg1"/>
                </a:solidFill>
                <a:latin typeface="Open Sans"/>
                <a:cs typeface="Open Sans"/>
              </a:rPr>
              <a:t>… NEW STORY</a:t>
            </a:r>
            <a:endParaRPr lang="en-US" sz="2400" b="1" dirty="0">
              <a:solidFill>
                <a:schemeClr val="bg1"/>
              </a:solidFill>
              <a:latin typeface="Open Sans"/>
              <a:cs typeface="Open Sans"/>
            </a:endParaRPr>
          </a:p>
        </p:txBody>
      </p:sp>
      <p:sp>
        <p:nvSpPr>
          <p:cNvPr id="8" name="TextBox 7"/>
          <p:cNvSpPr txBox="1"/>
          <p:nvPr/>
        </p:nvSpPr>
        <p:spPr>
          <a:xfrm>
            <a:off x="1253067" y="2794000"/>
            <a:ext cx="4876800" cy="830997"/>
          </a:xfrm>
          <a:prstGeom prst="rect">
            <a:avLst/>
          </a:prstGeom>
          <a:noFill/>
        </p:spPr>
        <p:txBody>
          <a:bodyPr wrap="square" rtlCol="0">
            <a:spAutoFit/>
          </a:bodyPr>
          <a:lstStyle/>
          <a:p>
            <a:r>
              <a:rPr lang="en-US" sz="2400" i="1" dirty="0" smtClean="0">
                <a:latin typeface="Open Sans"/>
                <a:cs typeface="Open Sans"/>
              </a:rPr>
              <a:t>Patients recover because of our treatments and therapies</a:t>
            </a:r>
            <a:endParaRPr lang="en-US" sz="2400" i="1" dirty="0">
              <a:latin typeface="Open Sans"/>
              <a:cs typeface="Open Sans"/>
            </a:endParaRPr>
          </a:p>
        </p:txBody>
      </p:sp>
      <p:sp>
        <p:nvSpPr>
          <p:cNvPr id="9" name="TextBox 8"/>
          <p:cNvSpPr txBox="1"/>
          <p:nvPr/>
        </p:nvSpPr>
        <p:spPr>
          <a:xfrm>
            <a:off x="3081866" y="4809067"/>
            <a:ext cx="5046133" cy="830997"/>
          </a:xfrm>
          <a:prstGeom prst="rect">
            <a:avLst/>
          </a:prstGeom>
          <a:noFill/>
        </p:spPr>
        <p:txBody>
          <a:bodyPr wrap="square" rtlCol="0">
            <a:spAutoFit/>
          </a:bodyPr>
          <a:lstStyle/>
          <a:p>
            <a:r>
              <a:rPr lang="en-US" sz="2400" i="1" dirty="0" smtClean="0">
                <a:latin typeface="Open Sans"/>
                <a:cs typeface="Open Sans"/>
              </a:rPr>
              <a:t>Patients heal spontaneously, supported by our therapies</a:t>
            </a:r>
            <a:endParaRPr lang="en-US" sz="2400" i="1" dirty="0">
              <a:latin typeface="Open Sans"/>
              <a:cs typeface="Open Sans"/>
            </a:endParaRPr>
          </a:p>
        </p:txBody>
      </p:sp>
      <p:sp>
        <p:nvSpPr>
          <p:cNvPr id="11" name="TextBox 10"/>
          <p:cNvSpPr txBox="1"/>
          <p:nvPr/>
        </p:nvSpPr>
        <p:spPr>
          <a:xfrm>
            <a:off x="7399867" y="2133600"/>
            <a:ext cx="812800" cy="1015663"/>
          </a:xfrm>
          <a:prstGeom prst="rect">
            <a:avLst/>
          </a:prstGeom>
          <a:noFill/>
        </p:spPr>
        <p:txBody>
          <a:bodyPr wrap="square" rtlCol="0">
            <a:spAutoFit/>
          </a:bodyPr>
          <a:lstStyle/>
          <a:p>
            <a:r>
              <a:rPr lang="en-US" sz="6000" dirty="0">
                <a:solidFill>
                  <a:srgbClr val="FF0000"/>
                </a:solidFill>
              </a:rPr>
              <a:t>2</a:t>
            </a:r>
          </a:p>
        </p:txBody>
      </p:sp>
      <p:sp>
        <p:nvSpPr>
          <p:cNvPr id="12" name="Oval 11"/>
          <p:cNvSpPr/>
          <p:nvPr/>
        </p:nvSpPr>
        <p:spPr>
          <a:xfrm>
            <a:off x="7112000" y="2116667"/>
            <a:ext cx="1202267" cy="116840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253999" y="5232400"/>
            <a:ext cx="3175001" cy="1077218"/>
          </a:xfrm>
          <a:prstGeom prst="rect">
            <a:avLst/>
          </a:prstGeom>
          <a:noFill/>
        </p:spPr>
        <p:txBody>
          <a:bodyPr wrap="square" rtlCol="0">
            <a:spAutoFit/>
          </a:bodyPr>
          <a:lstStyle/>
          <a:p>
            <a:r>
              <a:rPr lang="en-US" sz="3200" b="1" dirty="0" smtClean="0">
                <a:solidFill>
                  <a:srgbClr val="008000"/>
                </a:solidFill>
              </a:rPr>
              <a:t>NEW ASSUMPTIONS…</a:t>
            </a:r>
            <a:endParaRPr lang="en-US" sz="3200" b="1" dirty="0">
              <a:solidFill>
                <a:srgbClr val="008000"/>
              </a:solidFill>
            </a:endParaRPr>
          </a:p>
        </p:txBody>
      </p:sp>
    </p:spTree>
    <p:extLst>
      <p:ext uri="{BB962C8B-B14F-4D97-AF65-F5344CB8AC3E}">
        <p14:creationId xmlns:p14="http://schemas.microsoft.com/office/powerpoint/2010/main" val="356683543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owel anastamosis.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951925" y="1676401"/>
            <a:ext cx="3301811" cy="2844799"/>
          </a:xfrm>
          <a:prstGeom prst="rect">
            <a:avLst/>
          </a:prstGeom>
        </p:spPr>
      </p:pic>
      <p:pic>
        <p:nvPicPr>
          <p:cNvPr id="2" name="Picture 1" descr="fractured bones.jp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97467" y="1808477"/>
            <a:ext cx="2844800" cy="2644989"/>
          </a:xfrm>
          <a:prstGeom prst="rect">
            <a:avLst/>
          </a:prstGeom>
        </p:spPr>
      </p:pic>
      <p:sp>
        <p:nvSpPr>
          <p:cNvPr id="8" name="TextBox 7"/>
          <p:cNvSpPr txBox="1"/>
          <p:nvPr/>
        </p:nvSpPr>
        <p:spPr>
          <a:xfrm>
            <a:off x="389467" y="4978400"/>
            <a:ext cx="8415867" cy="1200328"/>
          </a:xfrm>
          <a:prstGeom prst="rect">
            <a:avLst/>
          </a:prstGeom>
          <a:noFill/>
        </p:spPr>
        <p:txBody>
          <a:bodyPr wrap="square" rtlCol="0">
            <a:spAutoFit/>
          </a:bodyPr>
          <a:lstStyle/>
          <a:p>
            <a:r>
              <a:rPr lang="en-US" sz="2400" i="1" dirty="0" smtClean="0">
                <a:latin typeface="Open Sans"/>
                <a:cs typeface="Open Sans"/>
              </a:rPr>
              <a:t>Doctors can ‘fix’ bones with screws and plates and anastomose bowel with sutures. But the fusion of the bone and the reintegration of the bowel are miracles of healing.</a:t>
            </a:r>
            <a:endParaRPr lang="en-US" sz="2400" i="1" dirty="0">
              <a:latin typeface="Open Sans"/>
              <a:cs typeface="Open Sans"/>
            </a:endParaRPr>
          </a:p>
        </p:txBody>
      </p:sp>
    </p:spTree>
    <p:extLst>
      <p:ext uri="{BB962C8B-B14F-4D97-AF65-F5344CB8AC3E}">
        <p14:creationId xmlns:p14="http://schemas.microsoft.com/office/powerpoint/2010/main" val="129790323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lacebo vs treatment.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4150" y="1759898"/>
            <a:ext cx="4598369" cy="4945701"/>
          </a:xfrm>
          <a:prstGeom prst="rect">
            <a:avLst/>
          </a:prstGeom>
          <a:ln>
            <a:solidFill>
              <a:schemeClr val="tx1"/>
            </a:solidFill>
          </a:ln>
          <a:effectLst>
            <a:outerShdw blurRad="50800" dist="38100" dir="2700000" algn="tl" rotWithShape="0">
              <a:srgbClr val="000000">
                <a:alpha val="43000"/>
              </a:srgbClr>
            </a:outerShdw>
          </a:effectLst>
        </p:spPr>
      </p:pic>
      <p:sp>
        <p:nvSpPr>
          <p:cNvPr id="5" name="Donut 4"/>
          <p:cNvSpPr/>
          <p:nvPr/>
        </p:nvSpPr>
        <p:spPr>
          <a:xfrm>
            <a:off x="1820333" y="2624667"/>
            <a:ext cx="730250" cy="1892300"/>
          </a:xfrm>
          <a:prstGeom prst="donut">
            <a:avLst>
              <a:gd name="adj" fmla="val 510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7" name="Donut 6"/>
          <p:cNvSpPr/>
          <p:nvPr/>
        </p:nvSpPr>
        <p:spPr>
          <a:xfrm rot="5400000">
            <a:off x="1981728" y="2393422"/>
            <a:ext cx="730250" cy="2257425"/>
          </a:xfrm>
          <a:prstGeom prst="donut">
            <a:avLst>
              <a:gd name="adj" fmla="val 5102"/>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a:off x="1219200" y="4927601"/>
            <a:ext cx="1490133" cy="369332"/>
          </a:xfrm>
          <a:prstGeom prst="rect">
            <a:avLst/>
          </a:prstGeom>
          <a:solidFill>
            <a:schemeClr val="bg1">
              <a:lumMod val="85000"/>
            </a:schemeClr>
          </a:solidFill>
        </p:spPr>
        <p:txBody>
          <a:bodyPr wrap="square" rtlCol="0">
            <a:spAutoFit/>
          </a:bodyPr>
          <a:lstStyle/>
          <a:p>
            <a:r>
              <a:rPr lang="en-US" dirty="0" smtClean="0"/>
              <a:t>Placebo only</a:t>
            </a:r>
            <a:endParaRPr lang="en-US" dirty="0"/>
          </a:p>
        </p:txBody>
      </p:sp>
      <p:sp>
        <p:nvSpPr>
          <p:cNvPr id="9" name="TextBox 8"/>
          <p:cNvSpPr txBox="1"/>
          <p:nvPr/>
        </p:nvSpPr>
        <p:spPr>
          <a:xfrm>
            <a:off x="2844800" y="4064000"/>
            <a:ext cx="1811867" cy="646331"/>
          </a:xfrm>
          <a:prstGeom prst="rect">
            <a:avLst/>
          </a:prstGeom>
          <a:solidFill>
            <a:schemeClr val="bg1">
              <a:lumMod val="85000"/>
            </a:schemeClr>
          </a:solidFill>
        </p:spPr>
        <p:txBody>
          <a:bodyPr wrap="square" rtlCol="0">
            <a:spAutoFit/>
          </a:bodyPr>
          <a:lstStyle/>
          <a:p>
            <a:r>
              <a:rPr lang="en-US" dirty="0" smtClean="0"/>
              <a:t>Active treatment = drug + placebo</a:t>
            </a:r>
            <a:endParaRPr lang="en-US" dirty="0"/>
          </a:p>
        </p:txBody>
      </p:sp>
      <p:cxnSp>
        <p:nvCxnSpPr>
          <p:cNvPr id="11" name="Straight Arrow Connector 10"/>
          <p:cNvCxnSpPr/>
          <p:nvPr/>
        </p:nvCxnSpPr>
        <p:spPr>
          <a:xfrm flipV="1">
            <a:off x="1693333" y="4588934"/>
            <a:ext cx="287866" cy="372533"/>
          </a:xfrm>
          <a:prstGeom prst="straightConnector1">
            <a:avLst/>
          </a:prstGeom>
          <a:ln w="127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H="1" flipV="1">
            <a:off x="3386666" y="3810000"/>
            <a:ext cx="338667" cy="270934"/>
          </a:xfrm>
          <a:prstGeom prst="straightConnector1">
            <a:avLst/>
          </a:prstGeom>
          <a:ln w="127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5181601" y="1778000"/>
            <a:ext cx="3623733" cy="3785652"/>
          </a:xfrm>
          <a:prstGeom prst="rect">
            <a:avLst/>
          </a:prstGeom>
          <a:noFill/>
        </p:spPr>
        <p:txBody>
          <a:bodyPr wrap="square" rtlCol="0">
            <a:spAutoFit/>
          </a:bodyPr>
          <a:lstStyle/>
          <a:p>
            <a:endParaRPr lang="en-US" dirty="0">
              <a:latin typeface="Open Sans"/>
              <a:cs typeface="Open Sans"/>
            </a:endParaRPr>
          </a:p>
          <a:p>
            <a:r>
              <a:rPr lang="en-US" dirty="0" smtClean="0">
                <a:latin typeface="Open Sans"/>
                <a:cs typeface="Open Sans"/>
              </a:rPr>
              <a:t>Medical treatment </a:t>
            </a:r>
            <a:br>
              <a:rPr lang="en-US" dirty="0" smtClean="0">
                <a:latin typeface="Open Sans"/>
                <a:cs typeface="Open Sans"/>
              </a:rPr>
            </a:br>
            <a:r>
              <a:rPr lang="en-US" dirty="0" smtClean="0">
                <a:latin typeface="Open Sans"/>
                <a:cs typeface="Open Sans"/>
              </a:rPr>
              <a:t>= drug effect + placebo effect</a:t>
            </a:r>
          </a:p>
          <a:p>
            <a:endParaRPr lang="en-US" dirty="0">
              <a:latin typeface="Open Sans"/>
              <a:cs typeface="Open Sans"/>
            </a:endParaRPr>
          </a:p>
          <a:p>
            <a:r>
              <a:rPr lang="en-US" dirty="0">
                <a:latin typeface="Open Sans"/>
                <a:cs typeface="Open Sans"/>
              </a:rPr>
              <a:t>Placebo effect size is equal to drug effect size. </a:t>
            </a:r>
          </a:p>
          <a:p>
            <a:endParaRPr lang="en-US" dirty="0" smtClean="0">
              <a:latin typeface="Open Sans"/>
              <a:cs typeface="Open Sans"/>
            </a:endParaRPr>
          </a:p>
          <a:p>
            <a:endParaRPr lang="en-US" dirty="0">
              <a:latin typeface="Open Sans"/>
              <a:cs typeface="Open Sans"/>
            </a:endParaRPr>
          </a:p>
          <a:p>
            <a:endParaRPr lang="en-US" sz="2400" i="1" dirty="0" smtClean="0">
              <a:latin typeface="Open Sans"/>
              <a:cs typeface="Open Sans"/>
            </a:endParaRPr>
          </a:p>
          <a:p>
            <a:r>
              <a:rPr lang="en-US" sz="2400" i="1" dirty="0" smtClean="0">
                <a:latin typeface="Open Sans"/>
                <a:cs typeface="Open Sans"/>
              </a:rPr>
              <a:t>The ‘placebo’ response is not due to inert placebo – it’s a </a:t>
            </a:r>
            <a:r>
              <a:rPr lang="en-US" sz="2400" b="1" i="1" dirty="0" smtClean="0">
                <a:latin typeface="Open Sans"/>
                <a:cs typeface="Open Sans"/>
              </a:rPr>
              <a:t>healing</a:t>
            </a:r>
            <a:r>
              <a:rPr lang="en-US" sz="2400" i="1" dirty="0" smtClean="0">
                <a:latin typeface="Open Sans"/>
                <a:cs typeface="Open Sans"/>
              </a:rPr>
              <a:t> response</a:t>
            </a:r>
            <a:endParaRPr lang="en-US" sz="2400" i="1" dirty="0">
              <a:latin typeface="Open Sans"/>
              <a:cs typeface="Open Sans"/>
            </a:endParaRPr>
          </a:p>
        </p:txBody>
      </p:sp>
      <p:sp>
        <p:nvSpPr>
          <p:cNvPr id="15" name="TextBox 14"/>
          <p:cNvSpPr txBox="1"/>
          <p:nvPr/>
        </p:nvSpPr>
        <p:spPr>
          <a:xfrm>
            <a:off x="5198534" y="5994400"/>
            <a:ext cx="3657600" cy="646331"/>
          </a:xfrm>
          <a:prstGeom prst="rect">
            <a:avLst/>
          </a:prstGeom>
          <a:noFill/>
        </p:spPr>
        <p:txBody>
          <a:bodyPr wrap="square" rtlCol="0">
            <a:spAutoFit/>
          </a:bodyPr>
          <a:lstStyle/>
          <a:p>
            <a:r>
              <a:rPr lang="en-US" dirty="0" err="1" smtClean="0"/>
              <a:t>Moerman</a:t>
            </a:r>
            <a:r>
              <a:rPr lang="en-US" dirty="0"/>
              <a:t> </a:t>
            </a:r>
            <a:r>
              <a:rPr lang="en-US" dirty="0" smtClean="0"/>
              <a:t>D. </a:t>
            </a:r>
            <a:br>
              <a:rPr lang="en-US" dirty="0" smtClean="0"/>
            </a:br>
            <a:r>
              <a:rPr lang="en-US" i="1" dirty="0" smtClean="0"/>
              <a:t>Ann </a:t>
            </a:r>
            <a:r>
              <a:rPr lang="en-US" i="1" dirty="0"/>
              <a:t>Intern Med. </a:t>
            </a:r>
            <a:r>
              <a:rPr lang="en-US" dirty="0"/>
              <a:t>2002;136:471-476</a:t>
            </a:r>
            <a:r>
              <a:rPr lang="en-US" dirty="0" smtClean="0"/>
              <a:t>.</a:t>
            </a:r>
            <a:endParaRPr lang="en-US" dirty="0"/>
          </a:p>
        </p:txBody>
      </p:sp>
    </p:spTree>
    <p:extLst>
      <p:ext uri="{BB962C8B-B14F-4D97-AF65-F5344CB8AC3E}">
        <p14:creationId xmlns:p14="http://schemas.microsoft.com/office/powerpoint/2010/main" val="129369089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RAUMAb.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587500"/>
            <a:ext cx="9245600" cy="6087532"/>
          </a:xfrm>
          <a:prstGeom prst="rect">
            <a:avLst/>
          </a:prstGeom>
        </p:spPr>
      </p:pic>
      <p:sp>
        <p:nvSpPr>
          <p:cNvPr id="4" name="TextBox 3"/>
          <p:cNvSpPr txBox="1"/>
          <p:nvPr/>
        </p:nvSpPr>
        <p:spPr>
          <a:xfrm>
            <a:off x="4639733" y="5655733"/>
            <a:ext cx="4504267" cy="954107"/>
          </a:xfrm>
          <a:prstGeom prst="rect">
            <a:avLst/>
          </a:prstGeom>
          <a:noFill/>
        </p:spPr>
        <p:txBody>
          <a:bodyPr wrap="square" rtlCol="0">
            <a:spAutoFit/>
          </a:bodyPr>
          <a:lstStyle/>
          <a:p>
            <a:r>
              <a:rPr lang="en-US" sz="2800" i="1" dirty="0" smtClean="0">
                <a:solidFill>
                  <a:srgbClr val="FFFFFF"/>
                </a:solidFill>
                <a:latin typeface="Open Sans"/>
                <a:cs typeface="Open Sans"/>
              </a:rPr>
              <a:t>…and emotional memories of care last a lifetime</a:t>
            </a:r>
            <a:endParaRPr lang="en-US" sz="2800" i="1" dirty="0">
              <a:solidFill>
                <a:srgbClr val="FFFFFF"/>
              </a:solidFill>
              <a:latin typeface="Open Sans"/>
              <a:cs typeface="Open Sans"/>
            </a:endParaRPr>
          </a:p>
        </p:txBody>
      </p:sp>
      <p:sp>
        <p:nvSpPr>
          <p:cNvPr id="5" name="TextBox 4"/>
          <p:cNvSpPr txBox="1"/>
          <p:nvPr/>
        </p:nvSpPr>
        <p:spPr>
          <a:xfrm>
            <a:off x="469899" y="1794932"/>
            <a:ext cx="3881967" cy="2246769"/>
          </a:xfrm>
          <a:prstGeom prst="rect">
            <a:avLst/>
          </a:prstGeom>
          <a:noFill/>
        </p:spPr>
        <p:txBody>
          <a:bodyPr wrap="square" rtlCol="0">
            <a:spAutoFit/>
          </a:bodyPr>
          <a:lstStyle/>
          <a:p>
            <a:endParaRPr lang="en-US" sz="2800" i="1" dirty="0" smtClean="0">
              <a:solidFill>
                <a:srgbClr val="FFFFFF"/>
              </a:solidFill>
              <a:latin typeface="Open Sans"/>
              <a:cs typeface="Open Sans"/>
            </a:endParaRPr>
          </a:p>
          <a:p>
            <a:r>
              <a:rPr lang="en-US" sz="2800" i="1" dirty="0" smtClean="0">
                <a:solidFill>
                  <a:srgbClr val="FFFFFF"/>
                </a:solidFill>
                <a:latin typeface="Open Sans"/>
                <a:cs typeface="Open Sans"/>
              </a:rPr>
              <a:t>The </a:t>
            </a:r>
            <a:r>
              <a:rPr lang="en-US" sz="2800" i="1" dirty="0" smtClean="0">
                <a:solidFill>
                  <a:srgbClr val="FFFF00"/>
                </a:solidFill>
                <a:latin typeface="Open Sans"/>
                <a:cs typeface="Open Sans"/>
              </a:rPr>
              <a:t>experience</a:t>
            </a:r>
            <a:r>
              <a:rPr lang="en-US" sz="2800" i="1" dirty="0" smtClean="0">
                <a:solidFill>
                  <a:srgbClr val="FFFFFF"/>
                </a:solidFill>
                <a:latin typeface="Open Sans"/>
                <a:cs typeface="Open Sans"/>
              </a:rPr>
              <a:t> of care triggers a powerful biological response in the patient…</a:t>
            </a:r>
            <a:endParaRPr lang="en-US" sz="2800" i="1" dirty="0">
              <a:solidFill>
                <a:srgbClr val="FFFFFF"/>
              </a:solidFill>
              <a:latin typeface="Open Sans"/>
              <a:cs typeface="Open Sans"/>
            </a:endParaRPr>
          </a:p>
        </p:txBody>
      </p:sp>
      <p:sp>
        <p:nvSpPr>
          <p:cNvPr id="6" name="TextBox 5"/>
          <p:cNvSpPr txBox="1"/>
          <p:nvPr/>
        </p:nvSpPr>
        <p:spPr>
          <a:xfrm>
            <a:off x="306916" y="6611779"/>
            <a:ext cx="1794934" cy="246221"/>
          </a:xfrm>
          <a:prstGeom prst="rect">
            <a:avLst/>
          </a:prstGeom>
          <a:noFill/>
        </p:spPr>
        <p:txBody>
          <a:bodyPr wrap="square" rtlCol="0">
            <a:spAutoFit/>
          </a:bodyPr>
          <a:lstStyle/>
          <a:p>
            <a:r>
              <a:rPr lang="en-US" sz="1000" dirty="0" smtClean="0">
                <a:solidFill>
                  <a:srgbClr val="FFFFFF"/>
                </a:solidFill>
              </a:rPr>
              <a:t>Photo credit: Gus Chan</a:t>
            </a:r>
            <a:endParaRPr lang="en-US" sz="1000" dirty="0">
              <a:solidFill>
                <a:srgbClr val="FFFFFF"/>
              </a:solidFill>
            </a:endParaRPr>
          </a:p>
        </p:txBody>
      </p:sp>
    </p:spTree>
    <p:extLst>
      <p:ext uri="{BB962C8B-B14F-4D97-AF65-F5344CB8AC3E}">
        <p14:creationId xmlns:p14="http://schemas.microsoft.com/office/powerpoint/2010/main" val="356286213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future of medicine.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1593028"/>
            <a:ext cx="9143999" cy="6091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52400" y="5684903"/>
            <a:ext cx="8991599" cy="830997"/>
          </a:xfrm>
          <a:prstGeom prst="rect">
            <a:avLst/>
          </a:prstGeom>
          <a:gradFill flip="none" rotWithShape="1">
            <a:gsLst>
              <a:gs pos="0">
                <a:schemeClr val="bg1">
                  <a:alpha val="24000"/>
                </a:schemeClr>
              </a:gs>
              <a:gs pos="100000">
                <a:schemeClr val="bg1"/>
              </a:gs>
            </a:gsLst>
            <a:lin ang="0" scaled="1"/>
            <a:tileRect/>
          </a:gradFill>
        </p:spPr>
        <p:txBody>
          <a:bodyPr wrap="square" rtlCol="0">
            <a:spAutoFit/>
          </a:bodyPr>
          <a:lstStyle/>
          <a:p>
            <a:r>
              <a:rPr lang="en-US" sz="2400" i="1" dirty="0" smtClean="0">
                <a:latin typeface="Open Sans"/>
                <a:cs typeface="Open Sans"/>
              </a:rPr>
              <a:t>But our medical science is objective, materialistic, reductionist… </a:t>
            </a:r>
            <a:br>
              <a:rPr lang="en-US" sz="2400" i="1" dirty="0" smtClean="0">
                <a:latin typeface="Open Sans"/>
                <a:cs typeface="Open Sans"/>
              </a:rPr>
            </a:br>
            <a:r>
              <a:rPr lang="en-US" sz="2400" i="1" dirty="0" smtClean="0">
                <a:latin typeface="Open Sans"/>
                <a:cs typeface="Open Sans"/>
              </a:rPr>
              <a:t>- we have become ‘body mechanics’, not compassionate healers</a:t>
            </a:r>
          </a:p>
        </p:txBody>
      </p:sp>
    </p:spTree>
    <p:extLst>
      <p:ext uri="{BB962C8B-B14F-4D97-AF65-F5344CB8AC3E}">
        <p14:creationId xmlns:p14="http://schemas.microsoft.com/office/powerpoint/2010/main" val="420741920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betes Sriram Bala.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591737"/>
            <a:ext cx="9144000" cy="5932753"/>
          </a:xfrm>
          <a:prstGeom prst="rect">
            <a:avLst/>
          </a:prstGeom>
        </p:spPr>
      </p:pic>
      <p:sp>
        <p:nvSpPr>
          <p:cNvPr id="4" name="TextBox 3"/>
          <p:cNvSpPr txBox="1"/>
          <p:nvPr/>
        </p:nvSpPr>
        <p:spPr>
          <a:xfrm>
            <a:off x="3031067" y="1964267"/>
            <a:ext cx="5469466" cy="1938992"/>
          </a:xfrm>
          <a:prstGeom prst="rect">
            <a:avLst/>
          </a:prstGeom>
          <a:noFill/>
        </p:spPr>
        <p:txBody>
          <a:bodyPr wrap="square" rtlCol="0">
            <a:spAutoFit/>
          </a:bodyPr>
          <a:lstStyle/>
          <a:p>
            <a:r>
              <a:rPr lang="en-US" sz="2400" dirty="0" smtClean="0">
                <a:latin typeface="Open Sans"/>
                <a:cs typeface="Open Sans"/>
              </a:rPr>
              <a:t>Diabetic patients of high empathy primary care physicians had 42% fewer hospital admissions for metabolic crisis than patients of low-empathy physicians</a:t>
            </a:r>
            <a:endParaRPr lang="en-US" sz="2400" dirty="0">
              <a:latin typeface="Open Sans"/>
              <a:cs typeface="Open Sans"/>
            </a:endParaRPr>
          </a:p>
        </p:txBody>
      </p:sp>
      <p:sp>
        <p:nvSpPr>
          <p:cNvPr id="5" name="TextBox 4"/>
          <p:cNvSpPr txBox="1"/>
          <p:nvPr/>
        </p:nvSpPr>
        <p:spPr>
          <a:xfrm>
            <a:off x="311149" y="6425515"/>
            <a:ext cx="1794934" cy="246221"/>
          </a:xfrm>
          <a:prstGeom prst="rect">
            <a:avLst/>
          </a:prstGeom>
          <a:noFill/>
        </p:spPr>
        <p:txBody>
          <a:bodyPr wrap="square" rtlCol="0">
            <a:spAutoFit/>
          </a:bodyPr>
          <a:lstStyle/>
          <a:p>
            <a:r>
              <a:rPr lang="en-US" sz="1000" dirty="0" smtClean="0"/>
              <a:t>Photo credit: </a:t>
            </a:r>
            <a:r>
              <a:rPr lang="en-US" sz="1000" dirty="0" err="1" smtClean="0"/>
              <a:t>Sriram</a:t>
            </a:r>
            <a:r>
              <a:rPr lang="en-US" sz="1000" dirty="0" smtClean="0"/>
              <a:t> </a:t>
            </a:r>
            <a:r>
              <a:rPr lang="en-US" sz="1000" dirty="0" err="1" smtClean="0"/>
              <a:t>Bala</a:t>
            </a:r>
            <a:endParaRPr lang="en-US" sz="1000" dirty="0"/>
          </a:p>
        </p:txBody>
      </p:sp>
    </p:spTree>
    <p:extLst>
      <p:ext uri="{BB962C8B-B14F-4D97-AF65-F5344CB8AC3E}">
        <p14:creationId xmlns:p14="http://schemas.microsoft.com/office/powerpoint/2010/main" val="413332244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12700">
          <a:solidFill>
            <a:schemeClr val="tx1"/>
          </a:solidFill>
        </a:ln>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smtClean="0">
            <a:latin typeface="Open Sans"/>
            <a:cs typeface="Open Sans"/>
          </a:defRPr>
        </a:defPPr>
      </a:lstStyle>
    </a:txDef>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36048</TotalTime>
  <Words>3616</Words>
  <Application>Microsoft Macintosh PowerPoint</Application>
  <PresentationFormat>On-screen Show (4:3)</PresentationFormat>
  <Paragraphs>218</Paragraphs>
  <Slides>22</Slides>
  <Notes>21</Notes>
  <HiddenSlides>0</HiddenSlides>
  <MMClips>0</MMClips>
  <ScaleCrop>false</ScaleCrop>
  <HeadingPairs>
    <vt:vector size="4" baseType="variant">
      <vt:variant>
        <vt:lpstr>Theme</vt:lpstr>
      </vt:variant>
      <vt:variant>
        <vt:i4>4</vt:i4>
      </vt:variant>
      <vt:variant>
        <vt:lpstr>Slide Titles</vt:lpstr>
      </vt:variant>
      <vt:variant>
        <vt:i4>22</vt:i4>
      </vt:variant>
    </vt:vector>
  </HeadingPairs>
  <TitlesOfParts>
    <vt:vector size="26" baseType="lpstr">
      <vt:lpstr>Office Theme</vt:lpstr>
      <vt:lpstr>2_Office Theme</vt:lpstr>
      <vt:lpstr>Custom Design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Nandini Nair</dc:creator>
  <cp:lastModifiedBy>Robin Youngson</cp:lastModifiedBy>
  <cp:revision>397</cp:revision>
  <dcterms:created xsi:type="dcterms:W3CDTF">2013-05-03T05:45:09Z</dcterms:created>
  <dcterms:modified xsi:type="dcterms:W3CDTF">2017-08-19T04:28:29Z</dcterms:modified>
</cp:coreProperties>
</file>