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60" r:id="rId4"/>
  </p:sldMasterIdLst>
  <p:notesMasterIdLst>
    <p:notesMasterId r:id="rId22"/>
  </p:notesMasterIdLst>
  <p:handoutMasterIdLst>
    <p:handoutMasterId r:id="rId23"/>
  </p:handoutMasterIdLst>
  <p:sldIdLst>
    <p:sldId id="303" r:id="rId5"/>
    <p:sldId id="304" r:id="rId6"/>
    <p:sldId id="305" r:id="rId7"/>
    <p:sldId id="320" r:id="rId8"/>
    <p:sldId id="306" r:id="rId9"/>
    <p:sldId id="307" r:id="rId10"/>
    <p:sldId id="321" r:id="rId11"/>
    <p:sldId id="308" r:id="rId12"/>
    <p:sldId id="309" r:id="rId13"/>
    <p:sldId id="310" r:id="rId14"/>
    <p:sldId id="311" r:id="rId15"/>
    <p:sldId id="312" r:id="rId16"/>
    <p:sldId id="313" r:id="rId17"/>
    <p:sldId id="316" r:id="rId18"/>
    <p:sldId id="319" r:id="rId19"/>
    <p:sldId id="317" r:id="rId20"/>
    <p:sldId id="31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CCA4"/>
    <a:srgbClr val="4C00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38" autoAdjust="0"/>
  </p:normalViewPr>
  <p:slideViewPr>
    <p:cSldViewPr snapToGrid="0">
      <p:cViewPr>
        <p:scale>
          <a:sx n="75" d="100"/>
          <a:sy n="75" d="100"/>
        </p:scale>
        <p:origin x="-760" y="4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6D01D8-B925-FB4A-A1BB-C5461BDB293C}" type="datetimeFigureOut">
              <a:rPr lang="en-US" smtClean="0"/>
              <a:t>20/08/17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8E533A-E4B7-C944-AF9C-2AA4FDA37936}" type="slidenum">
              <a:rPr lang="en-US" smtClean="0"/>
              <a:t>‹#›</a:t>
            </a:fld>
            <a:endParaRPr lang="en-US"/>
          </a:p>
        </p:txBody>
      </p:sp>
    </p:spTree>
    <p:extLst>
      <p:ext uri="{BB962C8B-B14F-4D97-AF65-F5344CB8AC3E}">
        <p14:creationId xmlns:p14="http://schemas.microsoft.com/office/powerpoint/2010/main" val="742840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CF4D93-1F4E-3D47-8161-0E28CBBF22C5}" type="datetimeFigureOut">
              <a:rPr lang="en-US" smtClean="0"/>
              <a:t>20/08/17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90309-1D4A-484E-A1D1-C40F83238868}" type="slidenum">
              <a:rPr lang="en-US" smtClean="0"/>
              <a:t>‹#›</a:t>
            </a:fld>
            <a:endParaRPr lang="en-US"/>
          </a:p>
        </p:txBody>
      </p:sp>
    </p:spTree>
    <p:extLst>
      <p:ext uri="{BB962C8B-B14F-4D97-AF65-F5344CB8AC3E}">
        <p14:creationId xmlns:p14="http://schemas.microsoft.com/office/powerpoint/2010/main" val="40222428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Hearts in Healthcare article on the website: http://</a:t>
            </a:r>
            <a:r>
              <a:rPr lang="en-US" sz="1200" dirty="0" err="1" smtClean="0"/>
              <a:t>heartsinhealthcare.com</a:t>
            </a:r>
            <a:r>
              <a:rPr lang="en-US" sz="1200" dirty="0" smtClean="0"/>
              <a:t>/choose-to-love-your-work/</a:t>
            </a:r>
          </a:p>
          <a:p>
            <a:endParaRPr lang="en-US" dirty="0"/>
          </a:p>
        </p:txBody>
      </p:sp>
      <p:sp>
        <p:nvSpPr>
          <p:cNvPr id="4" name="Slide Number Placeholder 3"/>
          <p:cNvSpPr>
            <a:spLocks noGrp="1"/>
          </p:cNvSpPr>
          <p:nvPr>
            <p:ph type="sldNum" sz="quarter" idx="10"/>
          </p:nvPr>
        </p:nvSpPr>
        <p:spPr/>
        <p:txBody>
          <a:bodyPr/>
          <a:lstStyle/>
          <a:p>
            <a:fld id="{49190309-1D4A-484E-A1D1-C40F83238868}" type="slidenum">
              <a:rPr lang="en-US" smtClean="0"/>
              <a:t>1</a:t>
            </a:fld>
            <a:endParaRPr lang="en-US"/>
          </a:p>
        </p:txBody>
      </p:sp>
    </p:spTree>
    <p:extLst>
      <p:ext uri="{BB962C8B-B14F-4D97-AF65-F5344CB8AC3E}">
        <p14:creationId xmlns:p14="http://schemas.microsoft.com/office/powerpoint/2010/main" val="421645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Self-explanatory</a:t>
            </a:r>
            <a:endParaRPr lang="en-US" dirty="0"/>
          </a:p>
        </p:txBody>
      </p:sp>
      <p:sp>
        <p:nvSpPr>
          <p:cNvPr id="4" name="Slide Number Placeholder 3"/>
          <p:cNvSpPr>
            <a:spLocks noGrp="1"/>
          </p:cNvSpPr>
          <p:nvPr>
            <p:ph type="sldNum" sz="quarter" idx="10"/>
          </p:nvPr>
        </p:nvSpPr>
        <p:spPr/>
        <p:txBody>
          <a:bodyPr/>
          <a:lstStyle/>
          <a:p>
            <a:fld id="{49190309-1D4A-484E-A1D1-C40F83238868}" type="slidenum">
              <a:rPr lang="en-US" smtClean="0"/>
              <a:t>10</a:t>
            </a:fld>
            <a:endParaRPr lang="en-US"/>
          </a:p>
        </p:txBody>
      </p:sp>
    </p:spTree>
    <p:extLst>
      <p:ext uri="{BB962C8B-B14F-4D97-AF65-F5344CB8AC3E}">
        <p14:creationId xmlns:p14="http://schemas.microsoft.com/office/powerpoint/2010/main" val="4206353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Flexible empathy is a useful concept. When we develop</a:t>
            </a:r>
            <a:r>
              <a:rPr lang="en-US" baseline="0" dirty="0" smtClean="0"/>
              <a:t> the skills of mindfulness, we can skillfully direct our attention and feelings to the task at hand. For instance, in an emergency or resuscitation situation, you must act very swiftly to save a life and you can’t afford to let your emotions cloud your judgment or inhibit necessary actions. In fact, neuroscience shows that a focus on cognitive tasks blunts empathy, and a focus of empathy and feelings blunts cognitive performance so we must learn to employ the mental functions according to the needs of the situation.</a:t>
            </a:r>
          </a:p>
          <a:p>
            <a:endParaRPr lang="en-US" baseline="0" dirty="0" smtClean="0"/>
          </a:p>
          <a:p>
            <a:r>
              <a:rPr lang="en-US" baseline="0" dirty="0" smtClean="0"/>
              <a:t>After a successful resuscitation, your next task is to meet with the anxious and fearful relatives of the patient. This is the time to turn off the technical and cognitive processes and concentrate on empathy and compassion.</a:t>
            </a:r>
          </a:p>
          <a:p>
            <a:endParaRPr lang="en-US" baseline="0" dirty="0" smtClean="0"/>
          </a:p>
          <a:p>
            <a:r>
              <a:rPr lang="en-US" baseline="0" smtClean="0"/>
              <a:t>Practitioners who don’t learn the flexibility are at risk of burnout – either from being always overwhelmed by negative feelings, or else from a state of detachment where they lose the meaning and joy of human connection (and cause harm to patient and family members with their coldness and detachment).</a:t>
            </a:r>
            <a:endParaRPr lang="en-US" smtClean="0"/>
          </a:p>
          <a:p>
            <a:endParaRPr lang="en-US"/>
          </a:p>
        </p:txBody>
      </p:sp>
      <p:sp>
        <p:nvSpPr>
          <p:cNvPr id="4" name="Slide Number Placeholder 3"/>
          <p:cNvSpPr>
            <a:spLocks noGrp="1"/>
          </p:cNvSpPr>
          <p:nvPr>
            <p:ph type="sldNum" sz="quarter" idx="10"/>
          </p:nvPr>
        </p:nvSpPr>
        <p:spPr/>
        <p:txBody>
          <a:bodyPr/>
          <a:lstStyle/>
          <a:p>
            <a:fld id="{49190309-1D4A-484E-A1D1-C40F83238868}" type="slidenum">
              <a:rPr lang="en-US" smtClean="0"/>
              <a:t>11</a:t>
            </a:fld>
            <a:endParaRPr lang="en-US"/>
          </a:p>
        </p:txBody>
      </p:sp>
    </p:spTree>
    <p:extLst>
      <p:ext uri="{BB962C8B-B14F-4D97-AF65-F5344CB8AC3E}">
        <p14:creationId xmlns:p14="http://schemas.microsoft.com/office/powerpoint/2010/main" val="744070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See my blog</a:t>
            </a:r>
            <a:r>
              <a:rPr lang="en-US" baseline="0" dirty="0" smtClean="0"/>
              <a:t> on the</a:t>
            </a:r>
            <a:r>
              <a:rPr lang="en-US" dirty="0" smtClean="0"/>
              <a:t> Hearts in Healthcare website: http://</a:t>
            </a:r>
            <a:r>
              <a:rPr lang="en-US" sz="1200" dirty="0" err="1" smtClean="0"/>
              <a:t>heartsinhealthcare.com</a:t>
            </a:r>
            <a:r>
              <a:rPr lang="en-US" sz="1200" dirty="0" smtClean="0"/>
              <a:t>/choose-to-love-your-work/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Then find our own story to illustrate</a:t>
            </a:r>
            <a:r>
              <a:rPr lang="en-US" sz="1200" baseline="0" dirty="0" smtClean="0"/>
              <a:t> the point.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9190309-1D4A-484E-A1D1-C40F83238868}" type="slidenum">
              <a:rPr lang="en-US" smtClean="0"/>
              <a:t>12</a:t>
            </a:fld>
            <a:endParaRPr lang="en-US"/>
          </a:p>
        </p:txBody>
      </p:sp>
    </p:spTree>
    <p:extLst>
      <p:ext uri="{BB962C8B-B14F-4D97-AF65-F5344CB8AC3E}">
        <p14:creationId xmlns:p14="http://schemas.microsoft.com/office/powerpoint/2010/main" val="2588765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personal slide for me, remembering</a:t>
            </a:r>
            <a:r>
              <a:rPr lang="en-US" baseline="0" dirty="0" smtClean="0"/>
              <a:t> my life-long dream of being a healer. Compassion taps into the deepest motives and ideals of health professionals</a:t>
            </a:r>
            <a:endParaRPr lang="en-US" dirty="0"/>
          </a:p>
        </p:txBody>
      </p:sp>
      <p:sp>
        <p:nvSpPr>
          <p:cNvPr id="4" name="Slide Number Placeholder 3"/>
          <p:cNvSpPr>
            <a:spLocks noGrp="1"/>
          </p:cNvSpPr>
          <p:nvPr>
            <p:ph type="sldNum" sz="quarter" idx="10"/>
          </p:nvPr>
        </p:nvSpPr>
        <p:spPr/>
        <p:txBody>
          <a:bodyPr/>
          <a:lstStyle/>
          <a:p>
            <a:fld id="{49190309-1D4A-484E-A1D1-C40F83238868}" type="slidenum">
              <a:rPr lang="en-US" smtClean="0"/>
              <a:t>13</a:t>
            </a:fld>
            <a:endParaRPr lang="en-US"/>
          </a:p>
        </p:txBody>
      </p:sp>
    </p:spTree>
    <p:extLst>
      <p:ext uri="{BB962C8B-B14F-4D97-AF65-F5344CB8AC3E}">
        <p14:creationId xmlns:p14="http://schemas.microsoft.com/office/powerpoint/2010/main" val="241711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a:t>
            </a:r>
            <a:r>
              <a:rPr lang="en-US" dirty="0" err="1" smtClean="0"/>
              <a:t>www.authentichappiness.sas.upenn.edu</a:t>
            </a:r>
            <a:r>
              <a:rPr lang="en-US" dirty="0" smtClean="0"/>
              <a:t>/learn</a:t>
            </a:r>
          </a:p>
          <a:p>
            <a:endParaRPr lang="en-US" dirty="0" smtClean="0"/>
          </a:p>
          <a:p>
            <a:r>
              <a:rPr lang="en-US" dirty="0" smtClean="0"/>
              <a:t>Martin Seligman, the founding father of positive psychology, has developed a comprehensive framework</a:t>
            </a:r>
            <a:r>
              <a:rPr lang="en-US" baseline="0" dirty="0" smtClean="0"/>
              <a:t> for human flourishing and wellbeing – these are the elements.</a:t>
            </a:r>
            <a:endParaRPr lang="en-US" dirty="0"/>
          </a:p>
        </p:txBody>
      </p:sp>
      <p:sp>
        <p:nvSpPr>
          <p:cNvPr id="4" name="Slide Number Placeholder 3"/>
          <p:cNvSpPr>
            <a:spLocks noGrp="1"/>
          </p:cNvSpPr>
          <p:nvPr>
            <p:ph type="sldNum" sz="quarter" idx="10"/>
          </p:nvPr>
        </p:nvSpPr>
        <p:spPr/>
        <p:txBody>
          <a:bodyPr/>
          <a:lstStyle/>
          <a:p>
            <a:fld id="{49190309-1D4A-484E-A1D1-C40F83238868}" type="slidenum">
              <a:rPr lang="en-US" smtClean="0"/>
              <a:t>14</a:t>
            </a:fld>
            <a:endParaRPr lang="en-US"/>
          </a:p>
        </p:txBody>
      </p:sp>
    </p:spTree>
    <p:extLst>
      <p:ext uri="{BB962C8B-B14F-4D97-AF65-F5344CB8AC3E}">
        <p14:creationId xmlns:p14="http://schemas.microsoft.com/office/powerpoint/2010/main" val="488527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a:t>
            </a:r>
            <a:r>
              <a:rPr lang="en-US" baseline="0" dirty="0" smtClean="0"/>
              <a:t> professionals often feel incompetent and vulnerable in their training and early years of practice. Reminding them of the importance of compassion and how profound it impacts on clinical outcomes, lets every health worker realize they have a great strength.</a:t>
            </a:r>
            <a:endParaRPr lang="en-US" dirty="0"/>
          </a:p>
        </p:txBody>
      </p:sp>
      <p:sp>
        <p:nvSpPr>
          <p:cNvPr id="4" name="Slide Number Placeholder 3"/>
          <p:cNvSpPr>
            <a:spLocks noGrp="1"/>
          </p:cNvSpPr>
          <p:nvPr>
            <p:ph type="sldNum" sz="quarter" idx="10"/>
          </p:nvPr>
        </p:nvSpPr>
        <p:spPr/>
        <p:txBody>
          <a:bodyPr/>
          <a:lstStyle/>
          <a:p>
            <a:fld id="{49190309-1D4A-484E-A1D1-C40F83238868}" type="slidenum">
              <a:rPr lang="en-US" smtClean="0"/>
              <a:t>15</a:t>
            </a:fld>
            <a:endParaRPr lang="en-US"/>
          </a:p>
        </p:txBody>
      </p:sp>
    </p:spTree>
    <p:extLst>
      <p:ext uri="{BB962C8B-B14F-4D97-AF65-F5344CB8AC3E}">
        <p14:creationId xmlns:p14="http://schemas.microsoft.com/office/powerpoint/2010/main" val="201791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five simple practices</a:t>
            </a:r>
            <a:r>
              <a:rPr lang="en-US" baseline="0" dirty="0" smtClean="0"/>
              <a:t> that can transform your work.</a:t>
            </a:r>
          </a:p>
          <a:p>
            <a:endParaRPr lang="en-US" baseline="0" dirty="0" smtClean="0"/>
          </a:p>
          <a:p>
            <a:pPr marL="228600" indent="-228600">
              <a:buAutoNum type="arabicPeriod"/>
            </a:pPr>
            <a:r>
              <a:rPr lang="en-US" baseline="0" dirty="0" smtClean="0"/>
              <a:t>Choose your thoughts. Choose to dwell on the extraordinary privilege of the work we do each day, and the joy of human connection, rather than endlessly ruminating on all the things that make us feel dissatisfied.</a:t>
            </a:r>
          </a:p>
          <a:p>
            <a:pPr marL="228600" indent="-228600">
              <a:buAutoNum type="arabicPeriod"/>
            </a:pPr>
            <a:r>
              <a:rPr lang="en-US" baseline="0" dirty="0" smtClean="0"/>
              <a:t>Come to work each day with the deliberate intention to d at least one small act of kindness</a:t>
            </a:r>
          </a:p>
          <a:p>
            <a:pPr marL="228600" indent="-228600">
              <a:buAutoNum type="arabicPeriod"/>
            </a:pPr>
            <a:r>
              <a:rPr lang="en-US" baseline="0" dirty="0" smtClean="0"/>
              <a:t>Make the human connection with all your patients before you treat them as a patient</a:t>
            </a:r>
          </a:p>
          <a:p>
            <a:pPr marL="228600" indent="-228600">
              <a:buAutoNum type="arabicPeriod"/>
            </a:pPr>
            <a:r>
              <a:rPr lang="en-US" baseline="0" dirty="0" smtClean="0"/>
              <a:t>Find out first your patient’s concerns and address those before you get busy with your own agenda for care</a:t>
            </a:r>
          </a:p>
          <a:p>
            <a:pPr marL="228600" indent="-228600">
              <a:buAutoNum type="arabicPeriod"/>
            </a:pPr>
            <a:r>
              <a:rPr lang="en-US" baseline="0" dirty="0" smtClean="0"/>
              <a:t>Try to treat each patient with the same kindness you would give to a family member.</a:t>
            </a:r>
            <a:endParaRPr lang="en-US" dirty="0"/>
          </a:p>
        </p:txBody>
      </p:sp>
      <p:sp>
        <p:nvSpPr>
          <p:cNvPr id="4" name="Slide Number Placeholder 3"/>
          <p:cNvSpPr>
            <a:spLocks noGrp="1"/>
          </p:cNvSpPr>
          <p:nvPr>
            <p:ph type="sldNum" sz="quarter" idx="10"/>
          </p:nvPr>
        </p:nvSpPr>
        <p:spPr/>
        <p:txBody>
          <a:bodyPr/>
          <a:lstStyle/>
          <a:p>
            <a:fld id="{49190309-1D4A-484E-A1D1-C40F83238868}" type="slidenum">
              <a:rPr lang="en-US" smtClean="0"/>
              <a:t>16</a:t>
            </a:fld>
            <a:endParaRPr lang="en-US"/>
          </a:p>
        </p:txBody>
      </p:sp>
    </p:spTree>
    <p:extLst>
      <p:ext uri="{BB962C8B-B14F-4D97-AF65-F5344CB8AC3E}">
        <p14:creationId xmlns:p14="http://schemas.microsoft.com/office/powerpoint/2010/main" val="1276385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Ancient wisdom, the Golden</a:t>
            </a:r>
            <a:r>
              <a:rPr lang="en-US" baseline="0" dirty="0" smtClean="0"/>
              <a:t> Rule sits at the heart of all </a:t>
            </a:r>
            <a:r>
              <a:rPr lang="en-US" baseline="0" smtClean="0"/>
              <a:t>religious traditions.</a:t>
            </a:r>
            <a:endParaRPr lang="en-US" dirty="0"/>
          </a:p>
        </p:txBody>
      </p:sp>
      <p:sp>
        <p:nvSpPr>
          <p:cNvPr id="4" name="Slide Number Placeholder 3"/>
          <p:cNvSpPr>
            <a:spLocks noGrp="1"/>
          </p:cNvSpPr>
          <p:nvPr>
            <p:ph type="sldNum" sz="quarter" idx="10"/>
          </p:nvPr>
        </p:nvSpPr>
        <p:spPr/>
        <p:txBody>
          <a:bodyPr/>
          <a:lstStyle/>
          <a:p>
            <a:fld id="{49190309-1D4A-484E-A1D1-C40F83238868}" type="slidenum">
              <a:rPr lang="en-US" smtClean="0"/>
              <a:t>17</a:t>
            </a:fld>
            <a:endParaRPr lang="en-US"/>
          </a:p>
        </p:txBody>
      </p:sp>
    </p:spTree>
    <p:extLst>
      <p:ext uri="{BB962C8B-B14F-4D97-AF65-F5344CB8AC3E}">
        <p14:creationId xmlns:p14="http://schemas.microsoft.com/office/powerpoint/2010/main" val="370826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Hearts in Healthcare identified and interviewed health professionals who were joyous and flourishing</a:t>
            </a:r>
            <a:r>
              <a:rPr lang="en-US" baseline="0" dirty="0" smtClean="0"/>
              <a:t> in their work, even in work settings where other health workers were burning out. These two slides identifying some of the their characteristic practices.</a:t>
            </a:r>
          </a:p>
          <a:p>
            <a:endParaRPr lang="en-US" baseline="0" dirty="0" smtClean="0"/>
          </a:p>
          <a:p>
            <a:r>
              <a:rPr lang="en-US" baseline="0" dirty="0" smtClean="0"/>
              <a:t>Rather than teaching about these aspects, it’s great to draw out the knowledge and wisdom among your peers in a workshop process. Simply show these two slides and ask people if any of the elements are things or practices they identify with, or practice.</a:t>
            </a:r>
            <a:endParaRPr lang="en-US" dirty="0"/>
          </a:p>
        </p:txBody>
      </p:sp>
      <p:sp>
        <p:nvSpPr>
          <p:cNvPr id="4" name="Slide Number Placeholder 3"/>
          <p:cNvSpPr>
            <a:spLocks noGrp="1"/>
          </p:cNvSpPr>
          <p:nvPr>
            <p:ph type="sldNum" sz="quarter" idx="10"/>
          </p:nvPr>
        </p:nvSpPr>
        <p:spPr/>
        <p:txBody>
          <a:bodyPr/>
          <a:lstStyle/>
          <a:p>
            <a:fld id="{49190309-1D4A-484E-A1D1-C40F83238868}" type="slidenum">
              <a:rPr lang="en-US" smtClean="0"/>
              <a:t>2</a:t>
            </a:fld>
            <a:endParaRPr lang="en-US"/>
          </a:p>
        </p:txBody>
      </p:sp>
    </p:spTree>
    <p:extLst>
      <p:ext uri="{BB962C8B-B14F-4D97-AF65-F5344CB8AC3E}">
        <p14:creationId xmlns:p14="http://schemas.microsoft.com/office/powerpoint/2010/main" val="340612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Hearts in Healthcare identified and interviewed health professionals who were joyous and flourishing</a:t>
            </a:r>
            <a:r>
              <a:rPr lang="en-US" baseline="0" dirty="0" smtClean="0"/>
              <a:t> in their work, even in work settings where other health workers were burning out. These two slides identifying some of the their characteristic practices.</a:t>
            </a:r>
          </a:p>
          <a:p>
            <a:endParaRPr lang="en-US" baseline="0" dirty="0" smtClean="0"/>
          </a:p>
          <a:p>
            <a:r>
              <a:rPr lang="en-US" baseline="0" dirty="0" smtClean="0"/>
              <a:t>Rather than teaching about these aspects, it’s great to draw out the knowledge and wisdom among your peers in a workshop process. Simply show these two slides and ask people if any of the elements are things or practices they identify with, or practice.</a:t>
            </a:r>
            <a:endParaRPr lang="en-US" dirty="0" smtClean="0"/>
          </a:p>
          <a:p>
            <a:endParaRPr lang="en-US" dirty="0"/>
          </a:p>
        </p:txBody>
      </p:sp>
      <p:sp>
        <p:nvSpPr>
          <p:cNvPr id="4" name="Slide Number Placeholder 3"/>
          <p:cNvSpPr>
            <a:spLocks noGrp="1"/>
          </p:cNvSpPr>
          <p:nvPr>
            <p:ph type="sldNum" sz="quarter" idx="10"/>
          </p:nvPr>
        </p:nvSpPr>
        <p:spPr/>
        <p:txBody>
          <a:bodyPr/>
          <a:lstStyle/>
          <a:p>
            <a:fld id="{49190309-1D4A-484E-A1D1-C40F83238868}" type="slidenum">
              <a:rPr lang="en-US" smtClean="0"/>
              <a:t>3</a:t>
            </a:fld>
            <a:endParaRPr lang="en-US"/>
          </a:p>
        </p:txBody>
      </p:sp>
    </p:spTree>
    <p:extLst>
      <p:ext uri="{BB962C8B-B14F-4D97-AF65-F5344CB8AC3E}">
        <p14:creationId xmlns:p14="http://schemas.microsoft.com/office/powerpoint/2010/main" val="2025387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with high levels of self-criticism</a:t>
            </a:r>
            <a:r>
              <a:rPr lang="en-US" baseline="0" dirty="0" smtClean="0"/>
              <a:t> and self-judgment are often critical and judgmental of others including patients and colleagues. As healers, our first job is to heal ourselves. When we become kind and compassionate towards ourselves, we tend to be kinder and more compassionate to others.</a:t>
            </a:r>
          </a:p>
          <a:p>
            <a:endParaRPr lang="en-US" baseline="0" dirty="0" smtClean="0"/>
          </a:p>
          <a:p>
            <a:r>
              <a:rPr lang="en-US" baseline="0" dirty="0" smtClean="0"/>
              <a:t>Google search  the work by Kristen Neff on self-compassion to find free resource (her book is pictured in one of the other slides)</a:t>
            </a:r>
            <a:endParaRPr lang="en-US" dirty="0"/>
          </a:p>
        </p:txBody>
      </p:sp>
      <p:sp>
        <p:nvSpPr>
          <p:cNvPr id="4" name="Slide Number Placeholder 3"/>
          <p:cNvSpPr>
            <a:spLocks noGrp="1"/>
          </p:cNvSpPr>
          <p:nvPr>
            <p:ph type="sldNum" sz="quarter" idx="10"/>
          </p:nvPr>
        </p:nvSpPr>
        <p:spPr/>
        <p:txBody>
          <a:bodyPr/>
          <a:lstStyle/>
          <a:p>
            <a:fld id="{49190309-1D4A-484E-A1D1-C40F83238868}" type="slidenum">
              <a:rPr lang="en-US" smtClean="0"/>
              <a:t>4</a:t>
            </a:fld>
            <a:endParaRPr lang="en-US"/>
          </a:p>
        </p:txBody>
      </p:sp>
    </p:spTree>
    <p:extLst>
      <p:ext uri="{BB962C8B-B14F-4D97-AF65-F5344CB8AC3E}">
        <p14:creationId xmlns:p14="http://schemas.microsoft.com/office/powerpoint/2010/main" val="2193284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great books on self-care and positivity based on rigorous scientific research and evidence. If you are teaching about compassion</a:t>
            </a:r>
            <a:r>
              <a:rPr lang="en-US" baseline="0" dirty="0" smtClean="0"/>
              <a:t> or self-care you should be familiar with these texts. I use the knowledge gained from these books, every single day of my life.</a:t>
            </a:r>
            <a:endParaRPr lang="en-US" dirty="0"/>
          </a:p>
        </p:txBody>
      </p:sp>
      <p:sp>
        <p:nvSpPr>
          <p:cNvPr id="4" name="Slide Number Placeholder 3"/>
          <p:cNvSpPr>
            <a:spLocks noGrp="1"/>
          </p:cNvSpPr>
          <p:nvPr>
            <p:ph type="sldNum" sz="quarter" idx="10"/>
          </p:nvPr>
        </p:nvSpPr>
        <p:spPr/>
        <p:txBody>
          <a:bodyPr/>
          <a:lstStyle/>
          <a:p>
            <a:fld id="{49190309-1D4A-484E-A1D1-C40F83238868}" type="slidenum">
              <a:rPr lang="en-US" smtClean="0"/>
              <a:t>5</a:t>
            </a:fld>
            <a:endParaRPr lang="en-US"/>
          </a:p>
        </p:txBody>
      </p:sp>
    </p:spTree>
    <p:extLst>
      <p:ext uri="{BB962C8B-B14F-4D97-AF65-F5344CB8AC3E}">
        <p14:creationId xmlns:p14="http://schemas.microsoft.com/office/powerpoint/2010/main" val="2670054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 this slide with health leaders. I say, you can’t expect your</a:t>
            </a:r>
            <a:r>
              <a:rPr lang="en-US" baseline="0" dirty="0" smtClean="0"/>
              <a:t> employees to treat patients with compassion unless they are also treated with compassion as employees. As a leader, it’s your job to role model self-compassion and compassion for others. Positive role models are the most influential way to change the culture of an institution.</a:t>
            </a:r>
            <a:endParaRPr lang="en-US" dirty="0"/>
          </a:p>
        </p:txBody>
      </p:sp>
      <p:sp>
        <p:nvSpPr>
          <p:cNvPr id="4" name="Slide Number Placeholder 3"/>
          <p:cNvSpPr>
            <a:spLocks noGrp="1"/>
          </p:cNvSpPr>
          <p:nvPr>
            <p:ph type="sldNum" sz="quarter" idx="10"/>
          </p:nvPr>
        </p:nvSpPr>
        <p:spPr/>
        <p:txBody>
          <a:bodyPr/>
          <a:lstStyle/>
          <a:p>
            <a:fld id="{49190309-1D4A-484E-A1D1-C40F83238868}" type="slidenum">
              <a:rPr lang="en-US" smtClean="0"/>
              <a:t>6</a:t>
            </a:fld>
            <a:endParaRPr lang="en-US"/>
          </a:p>
        </p:txBody>
      </p:sp>
    </p:spTree>
    <p:extLst>
      <p:ext uri="{BB962C8B-B14F-4D97-AF65-F5344CB8AC3E}">
        <p14:creationId xmlns:p14="http://schemas.microsoft.com/office/powerpoint/2010/main" val="3666949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hbr.org</a:t>
            </a:r>
            <a:r>
              <a:rPr lang="en-US" dirty="0" smtClean="0"/>
              <a:t>/2015/06/you-innovate-with-your-heart-not-your-head</a:t>
            </a:r>
          </a:p>
          <a:p>
            <a:endParaRPr lang="en-US" dirty="0" smtClean="0"/>
          </a:p>
          <a:p>
            <a:r>
              <a:rPr lang="en-US" dirty="0" smtClean="0"/>
              <a:t>This article, from the Harvard Business Review, and written by a very prominent business/leadership guru tells the story of complete organisational transformation when the CEO asked every employee to bring their heart to work each day. Patient satisfaction scores went from 25-50% percentile to the 90% percentile in just three months. There was no training program.</a:t>
            </a:r>
          </a:p>
          <a:p>
            <a:endParaRPr lang="en-US" dirty="0" smtClean="0"/>
          </a:p>
          <a:p>
            <a:r>
              <a:rPr lang="en-US" dirty="0" smtClean="0"/>
              <a:t>Read the article to be inspired, then share the story.</a:t>
            </a:r>
            <a:endParaRPr lang="en-US" dirty="0"/>
          </a:p>
        </p:txBody>
      </p:sp>
      <p:sp>
        <p:nvSpPr>
          <p:cNvPr id="4" name="Slide Number Placeholder 3"/>
          <p:cNvSpPr>
            <a:spLocks noGrp="1"/>
          </p:cNvSpPr>
          <p:nvPr>
            <p:ph type="sldNum" sz="quarter" idx="10"/>
          </p:nvPr>
        </p:nvSpPr>
        <p:spPr/>
        <p:txBody>
          <a:bodyPr/>
          <a:lstStyle/>
          <a:p>
            <a:fld id="{49190309-1D4A-484E-A1D1-C40F83238868}" type="slidenum">
              <a:rPr lang="en-US" smtClean="0"/>
              <a:t>7</a:t>
            </a:fld>
            <a:endParaRPr lang="en-US"/>
          </a:p>
        </p:txBody>
      </p:sp>
    </p:spTree>
    <p:extLst>
      <p:ext uri="{BB962C8B-B14F-4D97-AF65-F5344CB8AC3E}">
        <p14:creationId xmlns:p14="http://schemas.microsoft.com/office/powerpoint/2010/main" val="2454223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Riess</a:t>
            </a:r>
            <a:r>
              <a:rPr lang="en-US" sz="1200" kern="1200" dirty="0" smtClean="0">
                <a:solidFill>
                  <a:schemeClr val="tx1"/>
                </a:solidFill>
                <a:latin typeface="+mn-lt"/>
                <a:ea typeface="+mn-ea"/>
                <a:cs typeface="+mn-cs"/>
              </a:rPr>
              <a:t> H, Kelley JM, Bailey RW, Dunn EJ, Phillips M. Empathy training for resident physicians: a randomized controlled trial of a neuroscience-informed curriculum. J Gen Intern Med. 2012;27(10):1280-6.</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study shows that training can enhance empathy in medical residents and that it improves the patient’s perception of the doctor’s empathy and caring as measured by the Consultation</a:t>
            </a:r>
            <a:r>
              <a:rPr lang="en-US" sz="1200" kern="1200" baseline="0" dirty="0" smtClean="0">
                <a:solidFill>
                  <a:schemeClr val="tx1"/>
                </a:solidFill>
                <a:latin typeface="+mn-lt"/>
                <a:ea typeface="+mn-ea"/>
                <a:cs typeface="+mn-cs"/>
              </a:rPr>
              <a:t> and Relational Empathy (CARE) questionnaire.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190309-1D4A-484E-A1D1-C40F83238868}" type="slidenum">
              <a:rPr lang="en-US" smtClean="0"/>
              <a:t>8</a:t>
            </a:fld>
            <a:endParaRPr lang="en-US"/>
          </a:p>
        </p:txBody>
      </p:sp>
    </p:spTree>
    <p:extLst>
      <p:ext uri="{BB962C8B-B14F-4D97-AF65-F5344CB8AC3E}">
        <p14:creationId xmlns:p14="http://schemas.microsoft.com/office/powerpoint/2010/main" val="390717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powerful message</a:t>
            </a:r>
            <a:r>
              <a:rPr lang="en-US" baseline="0" dirty="0" smtClean="0"/>
              <a:t> for all health leaders.</a:t>
            </a:r>
            <a:endParaRPr lang="en-US" dirty="0"/>
          </a:p>
        </p:txBody>
      </p:sp>
      <p:sp>
        <p:nvSpPr>
          <p:cNvPr id="4" name="Slide Number Placeholder 3"/>
          <p:cNvSpPr>
            <a:spLocks noGrp="1"/>
          </p:cNvSpPr>
          <p:nvPr>
            <p:ph type="sldNum" sz="quarter" idx="10"/>
          </p:nvPr>
        </p:nvSpPr>
        <p:spPr/>
        <p:txBody>
          <a:bodyPr/>
          <a:lstStyle/>
          <a:p>
            <a:fld id="{49190309-1D4A-484E-A1D1-C40F83238868}" type="slidenum">
              <a:rPr lang="en-US" smtClean="0"/>
              <a:t>9</a:t>
            </a:fld>
            <a:endParaRPr lang="en-US"/>
          </a:p>
        </p:txBody>
      </p:sp>
    </p:spTree>
    <p:extLst>
      <p:ext uri="{BB962C8B-B14F-4D97-AF65-F5344CB8AC3E}">
        <p14:creationId xmlns:p14="http://schemas.microsoft.com/office/powerpoint/2010/main" val="280995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5929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416650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1508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6180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34088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868679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725236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20/08/17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66463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687790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20/08/17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81757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3870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08991"/>
            <a:ext cx="8229600" cy="1143000"/>
          </a:xfrm>
          <a:prstGeom prst="rect">
            <a:avLst/>
          </a:prstGeom>
        </p:spPr>
        <p:txBody>
          <a:bodyPr/>
          <a:lstStyle/>
          <a:p>
            <a:r>
              <a:rPr lang="en-AU" dirty="0" smtClean="0"/>
              <a:t>Click to edit Master title style</a:t>
            </a:r>
            <a:endParaRPr lang="en-US" dirty="0"/>
          </a:p>
        </p:txBody>
      </p:sp>
      <p:sp>
        <p:nvSpPr>
          <p:cNvPr id="3" name="Content Placeholder 2"/>
          <p:cNvSpPr>
            <a:spLocks noGrp="1"/>
          </p:cNvSpPr>
          <p:nvPr>
            <p:ph idx="1"/>
          </p:nvPr>
        </p:nvSpPr>
        <p:spPr>
          <a:xfrm>
            <a:off x="457200" y="3137647"/>
            <a:ext cx="8229600" cy="2988516"/>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922290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47147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143294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01946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763013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399689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2961109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D036B6-829E-234A-A69D-C62855102110}"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002528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D036B6-829E-234A-A69D-C62855102110}" type="datetimeFigureOut">
              <a:rPr lang="en-US" smtClean="0"/>
              <a:t>20/08/17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933635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D036B6-829E-234A-A69D-C62855102110}"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4245887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036B6-829E-234A-A69D-C62855102110}" type="datetimeFigureOut">
              <a:rPr lang="en-US" smtClean="0"/>
              <a:t>20/08/17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403354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606421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036B6-829E-234A-A69D-C62855102110}"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253165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036B6-829E-234A-A69D-C62855102110}"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60868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825883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762357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D036B6-829E-234A-A69D-C62855102110}"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861961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61804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34088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868679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725236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20/08/17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6646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449052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687790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20/08/17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817574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387063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47147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143294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20/08/17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01946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20/08/17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40884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20/08/17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00369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20/08/17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63365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a:prstGeom prst="rect">
            <a:avLst/>
          </a:prstGeo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78224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20/08/17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2445069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20/08/17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cxnSp>
        <p:nvCxnSpPr>
          <p:cNvPr id="31" name="Straight Connector 30"/>
          <p:cNvCxnSpPr/>
          <p:nvPr userDrawn="1"/>
        </p:nvCxnSpPr>
        <p:spPr>
          <a:xfrm flipV="1">
            <a:off x="-203200" y="1"/>
            <a:ext cx="9486900" cy="13131"/>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194733" y="1540934"/>
            <a:ext cx="9503833" cy="12701"/>
          </a:xfrm>
          <a:prstGeom prst="line">
            <a:avLst/>
          </a:prstGeom>
          <a:ln w="1111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descr="HIH_hor_logo_rg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776246" y="319541"/>
            <a:ext cx="3249220" cy="967392"/>
          </a:xfrm>
          <a:prstGeom prst="rect">
            <a:avLst/>
          </a:prstGeom>
        </p:spPr>
      </p:pic>
      <p:sp>
        <p:nvSpPr>
          <p:cNvPr id="8" name="TextBox 7"/>
          <p:cNvSpPr txBox="1"/>
          <p:nvPr userDrawn="1"/>
        </p:nvSpPr>
        <p:spPr>
          <a:xfrm>
            <a:off x="423334" y="254001"/>
            <a:ext cx="1066800" cy="923330"/>
          </a:xfrm>
          <a:prstGeom prst="rect">
            <a:avLst/>
          </a:prstGeom>
          <a:noFill/>
        </p:spPr>
        <p:txBody>
          <a:bodyPr wrap="square" rtlCol="0">
            <a:spAutoFit/>
          </a:bodyPr>
          <a:lstStyle/>
          <a:p>
            <a:r>
              <a:rPr lang="en-US" dirty="0" smtClean="0">
                <a:latin typeface="Open Sans"/>
                <a:cs typeface="Open Sans"/>
              </a:rPr>
              <a:t>Your logo here</a:t>
            </a:r>
          </a:p>
        </p:txBody>
      </p:sp>
      <p:sp>
        <p:nvSpPr>
          <p:cNvPr id="9" name="TextBox 8"/>
          <p:cNvSpPr txBox="1"/>
          <p:nvPr userDrawn="1"/>
        </p:nvSpPr>
        <p:spPr>
          <a:xfrm>
            <a:off x="2438400" y="592667"/>
            <a:ext cx="2827867" cy="461665"/>
          </a:xfrm>
          <a:prstGeom prst="rect">
            <a:avLst/>
          </a:prstGeom>
          <a:noFill/>
        </p:spPr>
        <p:txBody>
          <a:bodyPr wrap="square" rtlCol="0">
            <a:spAutoFit/>
          </a:bodyPr>
          <a:lstStyle/>
          <a:p>
            <a:r>
              <a:rPr lang="en-US" sz="2400" dirty="0" smtClean="0">
                <a:latin typeface="Open Sans"/>
                <a:cs typeface="Open Sans"/>
              </a:rPr>
              <a:t>Optional title here</a:t>
            </a:r>
          </a:p>
        </p:txBody>
      </p:sp>
    </p:spTree>
    <p:extLst>
      <p:ext uri="{BB962C8B-B14F-4D97-AF65-F5344CB8AC3E}">
        <p14:creationId xmlns:p14="http://schemas.microsoft.com/office/powerpoint/2010/main" val="125630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0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20/08/17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spTree>
    <p:extLst>
      <p:ext uri="{BB962C8B-B14F-4D97-AF65-F5344CB8AC3E}">
        <p14:creationId xmlns:p14="http://schemas.microsoft.com/office/powerpoint/2010/main" val="6063760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036B6-829E-234A-A69D-C62855102110}" type="datetimeFigureOut">
              <a:rPr lang="en-US" smtClean="0"/>
              <a:t>20/08/17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1322A-30A2-6946-9DC2-261F0542CF2F}" type="slidenum">
              <a:rPr lang="en-US" smtClean="0"/>
              <a:t>‹#›</a:t>
            </a:fld>
            <a:endParaRPr lang="en-US"/>
          </a:p>
        </p:txBody>
      </p:sp>
    </p:spTree>
    <p:extLst>
      <p:ext uri="{BB962C8B-B14F-4D97-AF65-F5344CB8AC3E}">
        <p14:creationId xmlns:p14="http://schemas.microsoft.com/office/powerpoint/2010/main" val="37733778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20/08/17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spTree>
    <p:extLst>
      <p:ext uri="{BB962C8B-B14F-4D97-AF65-F5344CB8AC3E}">
        <p14:creationId xmlns:p14="http://schemas.microsoft.com/office/powerpoint/2010/main" val="606376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5"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oose to be happy.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608666"/>
            <a:ext cx="9144000" cy="5249333"/>
          </a:xfrm>
          <a:prstGeom prst="rect">
            <a:avLst/>
          </a:prstGeom>
        </p:spPr>
      </p:pic>
      <p:sp>
        <p:nvSpPr>
          <p:cNvPr id="5" name="TextBox 4"/>
          <p:cNvSpPr txBox="1"/>
          <p:nvPr/>
        </p:nvSpPr>
        <p:spPr>
          <a:xfrm>
            <a:off x="1151468" y="6129866"/>
            <a:ext cx="8382000" cy="461665"/>
          </a:xfrm>
          <a:prstGeom prst="rect">
            <a:avLst/>
          </a:prstGeom>
          <a:noFill/>
        </p:spPr>
        <p:txBody>
          <a:bodyPr wrap="square" rtlCol="0">
            <a:spAutoFit/>
          </a:bodyPr>
          <a:lstStyle/>
          <a:p>
            <a:r>
              <a:rPr lang="en-US" sz="2400" dirty="0" err="1" smtClean="0"/>
              <a:t>heartsinhealthcare.com</a:t>
            </a:r>
            <a:r>
              <a:rPr lang="en-US" sz="2400" dirty="0"/>
              <a:t>/choose-to-love-your-work/</a:t>
            </a:r>
          </a:p>
        </p:txBody>
      </p:sp>
      <p:sp>
        <p:nvSpPr>
          <p:cNvPr id="6" name="TextBox 5"/>
          <p:cNvSpPr txBox="1"/>
          <p:nvPr/>
        </p:nvSpPr>
        <p:spPr>
          <a:xfrm>
            <a:off x="965200" y="4402667"/>
            <a:ext cx="3793067" cy="1323439"/>
          </a:xfrm>
          <a:prstGeom prst="rect">
            <a:avLst/>
          </a:prstGeom>
          <a:noFill/>
        </p:spPr>
        <p:txBody>
          <a:bodyPr wrap="square" rtlCol="0">
            <a:spAutoFit/>
          </a:bodyPr>
          <a:lstStyle/>
          <a:p>
            <a:r>
              <a:rPr lang="en-US" sz="4000" dirty="0" smtClean="0">
                <a:solidFill>
                  <a:srgbClr val="34E6C9"/>
                </a:solidFill>
                <a:effectLst>
                  <a:outerShdw blurRad="50800" dist="38100" dir="2700000" algn="tl" rotWithShape="0">
                    <a:srgbClr val="000000">
                      <a:alpha val="43000"/>
                    </a:srgbClr>
                  </a:outerShdw>
                </a:effectLst>
                <a:latin typeface="Open Sans"/>
                <a:cs typeface="Open Sans"/>
              </a:rPr>
              <a:t>Choose to love your work</a:t>
            </a:r>
          </a:p>
        </p:txBody>
      </p:sp>
    </p:spTree>
    <p:extLst>
      <p:ext uri="{BB962C8B-B14F-4D97-AF65-F5344CB8AC3E}">
        <p14:creationId xmlns:p14="http://schemas.microsoft.com/office/powerpoint/2010/main" val="291464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_000007757451Mediu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4800"/>
            <a:ext cx="3734332" cy="5422900"/>
          </a:xfrm>
          <a:prstGeom prst="rect">
            <a:avLst/>
          </a:prstGeom>
        </p:spPr>
      </p:pic>
      <p:sp>
        <p:nvSpPr>
          <p:cNvPr id="3" name="Rectangle 2"/>
          <p:cNvSpPr/>
          <p:nvPr/>
        </p:nvSpPr>
        <p:spPr>
          <a:xfrm>
            <a:off x="3721100" y="1581150"/>
            <a:ext cx="5727700" cy="5391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2"/>
          <p:cNvSpPr>
            <a:spLocks/>
          </p:cNvSpPr>
          <p:nvPr/>
        </p:nvSpPr>
        <p:spPr bwMode="auto">
          <a:xfrm>
            <a:off x="5308093" y="3689389"/>
            <a:ext cx="2699595" cy="301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l"/>
            <a:r>
              <a:rPr lang="en-US" sz="2800" i="1" dirty="0">
                <a:solidFill>
                  <a:srgbClr val="FF0000"/>
                </a:solidFill>
                <a:latin typeface="Open Sans"/>
                <a:cs typeface="Open Sans"/>
              </a:rPr>
              <a:t>kindness</a:t>
            </a:r>
            <a:br>
              <a:rPr lang="en-US" sz="2800" i="1" dirty="0">
                <a:solidFill>
                  <a:srgbClr val="FF0000"/>
                </a:solidFill>
                <a:latin typeface="Open Sans"/>
                <a:cs typeface="Open Sans"/>
              </a:rPr>
            </a:br>
            <a:r>
              <a:rPr lang="en-US" sz="2800" i="1" dirty="0">
                <a:solidFill>
                  <a:srgbClr val="FF0000"/>
                </a:solidFill>
                <a:latin typeface="Open Sans"/>
                <a:cs typeface="Open Sans"/>
              </a:rPr>
              <a:t>appreciation</a:t>
            </a:r>
            <a:br>
              <a:rPr lang="en-US" sz="2800" i="1" dirty="0">
                <a:solidFill>
                  <a:srgbClr val="FF0000"/>
                </a:solidFill>
                <a:latin typeface="Open Sans"/>
                <a:cs typeface="Open Sans"/>
              </a:rPr>
            </a:br>
            <a:r>
              <a:rPr lang="en-US" sz="2800" i="1" dirty="0">
                <a:solidFill>
                  <a:srgbClr val="FF0000"/>
                </a:solidFill>
                <a:latin typeface="Open Sans"/>
                <a:cs typeface="Open Sans"/>
              </a:rPr>
              <a:t>gratitude</a:t>
            </a:r>
          </a:p>
          <a:p>
            <a:pPr algn="l"/>
            <a:r>
              <a:rPr lang="en-US" sz="2800" i="1" dirty="0">
                <a:solidFill>
                  <a:srgbClr val="FF0000"/>
                </a:solidFill>
                <a:latin typeface="Open Sans"/>
                <a:cs typeface="Open Sans"/>
              </a:rPr>
              <a:t>mindfulness</a:t>
            </a:r>
          </a:p>
          <a:p>
            <a:pPr algn="l"/>
            <a:r>
              <a:rPr lang="en-US" sz="2800" i="1" dirty="0">
                <a:solidFill>
                  <a:srgbClr val="FF0000"/>
                </a:solidFill>
                <a:latin typeface="Open Sans"/>
                <a:cs typeface="Open Sans"/>
              </a:rPr>
              <a:t>self-compassion</a:t>
            </a:r>
          </a:p>
          <a:p>
            <a:pPr algn="l"/>
            <a:r>
              <a:rPr lang="en-US" sz="2800" i="1" dirty="0">
                <a:solidFill>
                  <a:srgbClr val="FF0000"/>
                </a:solidFill>
                <a:latin typeface="Open Sans"/>
                <a:cs typeface="Open Sans"/>
              </a:rPr>
              <a:t>c</a:t>
            </a:r>
            <a:r>
              <a:rPr lang="en-US" sz="2800" i="1" dirty="0" smtClean="0">
                <a:solidFill>
                  <a:srgbClr val="FF0000"/>
                </a:solidFill>
                <a:latin typeface="Open Sans"/>
                <a:cs typeface="Open Sans"/>
              </a:rPr>
              <a:t>hoosing to love</a:t>
            </a:r>
            <a:br>
              <a:rPr lang="en-US" sz="2800" i="1" dirty="0" smtClean="0">
                <a:solidFill>
                  <a:srgbClr val="FF0000"/>
                </a:solidFill>
                <a:latin typeface="Open Sans"/>
                <a:cs typeface="Open Sans"/>
              </a:rPr>
            </a:br>
            <a:r>
              <a:rPr lang="en-US" sz="2800" i="1" dirty="0" smtClean="0">
                <a:solidFill>
                  <a:srgbClr val="FF0000"/>
                </a:solidFill>
                <a:latin typeface="Open Sans"/>
                <a:cs typeface="Open Sans"/>
              </a:rPr>
              <a:t> their work</a:t>
            </a:r>
            <a:endParaRPr lang="en-US" sz="2800" i="1" dirty="0">
              <a:solidFill>
                <a:srgbClr val="FF0000"/>
              </a:solidFill>
              <a:latin typeface="Open Sans"/>
              <a:cs typeface="Open Sans"/>
            </a:endParaRPr>
          </a:p>
        </p:txBody>
      </p:sp>
      <p:grpSp>
        <p:nvGrpSpPr>
          <p:cNvPr id="13" name="Group 12"/>
          <p:cNvGrpSpPr/>
          <p:nvPr/>
        </p:nvGrpSpPr>
        <p:grpSpPr>
          <a:xfrm>
            <a:off x="4775199" y="3810000"/>
            <a:ext cx="304799" cy="2400300"/>
            <a:chOff x="5010151" y="3575129"/>
            <a:chExt cx="433552" cy="3282871"/>
          </a:xfrm>
        </p:grpSpPr>
        <p:pic>
          <p:nvPicPr>
            <p:cNvPr id="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10151" y="3575129"/>
              <a:ext cx="433552" cy="3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10151" y="4192654"/>
              <a:ext cx="433552" cy="3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10151" y="5891982"/>
              <a:ext cx="433552" cy="3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10151" y="5376621"/>
              <a:ext cx="433552" cy="3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10151" y="4759096"/>
              <a:ext cx="433552" cy="3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 name="Picture 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10151" y="6458425"/>
              <a:ext cx="433552" cy="3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2" name="TextBox 11"/>
          <p:cNvSpPr txBox="1"/>
          <p:nvPr/>
        </p:nvSpPr>
        <p:spPr>
          <a:xfrm>
            <a:off x="4254499" y="1765300"/>
            <a:ext cx="4635501" cy="1569660"/>
          </a:xfrm>
          <a:prstGeom prst="rect">
            <a:avLst/>
          </a:prstGeom>
          <a:noFill/>
        </p:spPr>
        <p:txBody>
          <a:bodyPr wrap="square" rtlCol="0">
            <a:spAutoFit/>
          </a:bodyPr>
          <a:lstStyle/>
          <a:p>
            <a:r>
              <a:rPr lang="en-US" sz="2400" i="1" dirty="0">
                <a:solidFill>
                  <a:srgbClr val="FF0000"/>
                </a:solidFill>
                <a:latin typeface="Open Sans"/>
                <a:cs typeface="Open Sans"/>
              </a:rPr>
              <a:t>T</a:t>
            </a:r>
            <a:r>
              <a:rPr lang="en-US" sz="2400" i="1" dirty="0" smtClean="0">
                <a:solidFill>
                  <a:srgbClr val="FF0000"/>
                </a:solidFill>
                <a:latin typeface="Open Sans"/>
                <a:cs typeface="Open Sans"/>
              </a:rPr>
              <a:t>he </a:t>
            </a:r>
            <a:r>
              <a:rPr lang="en-US" sz="2400" i="1" dirty="0" smtClean="0">
                <a:solidFill>
                  <a:srgbClr val="FF0000"/>
                </a:solidFill>
                <a:latin typeface="Open Sans"/>
                <a:cs typeface="Open Sans"/>
              </a:rPr>
              <a:t>health </a:t>
            </a:r>
            <a:r>
              <a:rPr lang="en-US" sz="2400" i="1" dirty="0" smtClean="0">
                <a:solidFill>
                  <a:srgbClr val="FF0000"/>
                </a:solidFill>
                <a:latin typeface="Open Sans"/>
                <a:cs typeface="Open Sans"/>
              </a:rPr>
              <a:t>professionals who flourish in the broken system are those who learn and practice the daily habits of…</a:t>
            </a:r>
            <a:endParaRPr lang="en-US" sz="2400" i="1" dirty="0">
              <a:solidFill>
                <a:srgbClr val="FF0000"/>
              </a:solidFill>
              <a:latin typeface="Open Sans"/>
              <a:cs typeface="Open Sans"/>
            </a:endParaRPr>
          </a:p>
        </p:txBody>
      </p:sp>
    </p:spTree>
    <p:extLst>
      <p:ext uri="{BB962C8B-B14F-4D97-AF65-F5344CB8AC3E}">
        <p14:creationId xmlns:p14="http://schemas.microsoft.com/office/powerpoint/2010/main" val="20004848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o fac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74800"/>
            <a:ext cx="9144000" cy="5283200"/>
          </a:xfrm>
          <a:prstGeom prst="rect">
            <a:avLst/>
          </a:prstGeom>
        </p:spPr>
      </p:pic>
      <p:sp>
        <p:nvSpPr>
          <p:cNvPr id="3" name="TextBox 2"/>
          <p:cNvSpPr txBox="1"/>
          <p:nvPr/>
        </p:nvSpPr>
        <p:spPr>
          <a:xfrm>
            <a:off x="2353733" y="4944533"/>
            <a:ext cx="5063067" cy="1077218"/>
          </a:xfrm>
          <a:prstGeom prst="rect">
            <a:avLst/>
          </a:prstGeom>
          <a:noFill/>
        </p:spPr>
        <p:txBody>
          <a:bodyPr wrap="square" rtlCol="0">
            <a:spAutoFit/>
          </a:bodyPr>
          <a:lstStyle/>
          <a:p>
            <a:r>
              <a:rPr lang="en-US" sz="3200" i="1" dirty="0" smtClean="0">
                <a:latin typeface="Open Sans"/>
                <a:cs typeface="Open Sans"/>
              </a:rPr>
              <a:t>Flexible empathy – the key to resilience?</a:t>
            </a:r>
            <a:endParaRPr lang="en-US" sz="3200" i="1" dirty="0">
              <a:latin typeface="Open Sans"/>
              <a:cs typeface="Open Sans"/>
            </a:endParaRPr>
          </a:p>
        </p:txBody>
      </p:sp>
    </p:spTree>
    <p:extLst>
      <p:ext uri="{BB962C8B-B14F-4D97-AF65-F5344CB8AC3E}">
        <p14:creationId xmlns:p14="http://schemas.microsoft.com/office/powerpoint/2010/main" val="3844536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267" y="1930400"/>
            <a:ext cx="6434666" cy="2709333"/>
          </a:xfrm>
          <a:prstGeom prst="rect">
            <a:avLst/>
          </a:prstGeom>
          <a:gradFill>
            <a:gsLst>
              <a:gs pos="0">
                <a:schemeClr val="accent1">
                  <a:tint val="100000"/>
                  <a:shade val="100000"/>
                  <a:satMod val="130000"/>
                </a:schemeClr>
              </a:gs>
              <a:gs pos="98000">
                <a:schemeClr val="accent1">
                  <a:tint val="50000"/>
                  <a:shade val="100000"/>
                  <a:satMod val="350000"/>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flipH="1">
            <a:off x="2167467" y="3725333"/>
            <a:ext cx="6434665" cy="2709333"/>
          </a:xfrm>
          <a:prstGeom prst="rect">
            <a:avLst/>
          </a:prstGeom>
          <a:gradFill flip="none" rotWithShape="1">
            <a:gsLst>
              <a:gs pos="0">
                <a:srgbClr val="FF6600"/>
              </a:gs>
              <a:gs pos="100000">
                <a:srgbClr val="FFFFFF">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83405" y="2015067"/>
            <a:ext cx="2577340" cy="461665"/>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400" b="1" dirty="0" smtClean="0">
                <a:solidFill>
                  <a:schemeClr val="bg1"/>
                </a:solidFill>
                <a:latin typeface="Open Sans"/>
                <a:cs typeface="Open Sans"/>
              </a:rPr>
              <a:t>OLD STORY…</a:t>
            </a:r>
            <a:endParaRPr lang="en-US" sz="2400" b="1" dirty="0">
              <a:solidFill>
                <a:schemeClr val="bg1"/>
              </a:solidFill>
              <a:latin typeface="Open Sans"/>
              <a:cs typeface="Open Sans"/>
            </a:endParaRPr>
          </a:p>
        </p:txBody>
      </p:sp>
      <p:sp>
        <p:nvSpPr>
          <p:cNvPr id="7" name="TextBox 6"/>
          <p:cNvSpPr txBox="1"/>
          <p:nvPr/>
        </p:nvSpPr>
        <p:spPr>
          <a:xfrm>
            <a:off x="6079066" y="5858933"/>
            <a:ext cx="2692400" cy="461665"/>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400" b="1" dirty="0" smtClean="0">
                <a:solidFill>
                  <a:schemeClr val="bg1"/>
                </a:solidFill>
                <a:latin typeface="Open Sans"/>
                <a:cs typeface="Open Sans"/>
              </a:rPr>
              <a:t>… NEW STORY</a:t>
            </a:r>
            <a:endParaRPr lang="en-US" sz="2400" b="1" dirty="0">
              <a:solidFill>
                <a:schemeClr val="bg1"/>
              </a:solidFill>
              <a:latin typeface="Open Sans"/>
              <a:cs typeface="Open Sans"/>
            </a:endParaRPr>
          </a:p>
        </p:txBody>
      </p:sp>
      <p:sp>
        <p:nvSpPr>
          <p:cNvPr id="8" name="TextBox 7"/>
          <p:cNvSpPr txBox="1"/>
          <p:nvPr/>
        </p:nvSpPr>
        <p:spPr>
          <a:xfrm>
            <a:off x="1253067" y="2794000"/>
            <a:ext cx="3691466" cy="830997"/>
          </a:xfrm>
          <a:prstGeom prst="rect">
            <a:avLst/>
          </a:prstGeom>
          <a:noFill/>
        </p:spPr>
        <p:txBody>
          <a:bodyPr wrap="square" rtlCol="0">
            <a:spAutoFit/>
          </a:bodyPr>
          <a:lstStyle/>
          <a:p>
            <a:r>
              <a:rPr lang="en-US" sz="2400" i="1" dirty="0" smtClean="0">
                <a:latin typeface="Open Sans"/>
                <a:cs typeface="Open Sans"/>
              </a:rPr>
              <a:t>I am a helpless victim of ‘the system’</a:t>
            </a:r>
            <a:endParaRPr lang="en-US" sz="2400" i="1" dirty="0">
              <a:latin typeface="Open Sans"/>
              <a:cs typeface="Open Sans"/>
            </a:endParaRPr>
          </a:p>
        </p:txBody>
      </p:sp>
      <p:sp>
        <p:nvSpPr>
          <p:cNvPr id="9" name="TextBox 8"/>
          <p:cNvSpPr txBox="1"/>
          <p:nvPr/>
        </p:nvSpPr>
        <p:spPr>
          <a:xfrm>
            <a:off x="3640667" y="4724400"/>
            <a:ext cx="4555066" cy="1200328"/>
          </a:xfrm>
          <a:prstGeom prst="rect">
            <a:avLst/>
          </a:prstGeom>
          <a:noFill/>
        </p:spPr>
        <p:txBody>
          <a:bodyPr wrap="square" rtlCol="0">
            <a:spAutoFit/>
          </a:bodyPr>
          <a:lstStyle/>
          <a:p>
            <a:r>
              <a:rPr lang="en-US" sz="2400" i="1" dirty="0" smtClean="0">
                <a:latin typeface="Open Sans"/>
                <a:cs typeface="Open Sans"/>
              </a:rPr>
              <a:t>I am powerful to change the world through my attitude, beliefs and stories</a:t>
            </a:r>
            <a:endParaRPr lang="en-US" sz="2400" i="1" dirty="0">
              <a:latin typeface="Open Sans"/>
              <a:cs typeface="Open Sans"/>
            </a:endParaRPr>
          </a:p>
        </p:txBody>
      </p:sp>
      <p:sp>
        <p:nvSpPr>
          <p:cNvPr id="13" name="TextBox 12"/>
          <p:cNvSpPr txBox="1"/>
          <p:nvPr/>
        </p:nvSpPr>
        <p:spPr>
          <a:xfrm>
            <a:off x="253999" y="5232400"/>
            <a:ext cx="3175001" cy="1077218"/>
          </a:xfrm>
          <a:prstGeom prst="rect">
            <a:avLst/>
          </a:prstGeom>
          <a:noFill/>
        </p:spPr>
        <p:txBody>
          <a:bodyPr wrap="square" rtlCol="0">
            <a:spAutoFit/>
          </a:bodyPr>
          <a:lstStyle/>
          <a:p>
            <a:r>
              <a:rPr lang="en-US" sz="3200" b="1" dirty="0" smtClean="0">
                <a:solidFill>
                  <a:srgbClr val="008000"/>
                </a:solidFill>
              </a:rPr>
              <a:t>NEW ASSUMPTIONS…</a:t>
            </a:r>
            <a:endParaRPr lang="en-US" sz="3200" b="1" dirty="0">
              <a:solidFill>
                <a:srgbClr val="008000"/>
              </a:solidFill>
            </a:endParaRPr>
          </a:p>
        </p:txBody>
      </p:sp>
    </p:spTree>
    <p:extLst>
      <p:ext uri="{BB962C8B-B14F-4D97-AF65-F5344CB8AC3E}">
        <p14:creationId xmlns:p14="http://schemas.microsoft.com/office/powerpoint/2010/main" val="3174435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y dreaming.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665"/>
            <a:ext cx="9144000" cy="6097905"/>
          </a:xfrm>
          <a:prstGeom prst="rect">
            <a:avLst/>
          </a:prstGeom>
        </p:spPr>
      </p:pic>
      <p:sp>
        <p:nvSpPr>
          <p:cNvPr id="4" name="TextBox 3"/>
          <p:cNvSpPr txBox="1"/>
          <p:nvPr/>
        </p:nvSpPr>
        <p:spPr>
          <a:xfrm>
            <a:off x="156979" y="1795232"/>
            <a:ext cx="3696525" cy="3170099"/>
          </a:xfrm>
          <a:prstGeom prst="rect">
            <a:avLst/>
          </a:prstGeom>
          <a:noFill/>
        </p:spPr>
        <p:txBody>
          <a:bodyPr wrap="square" rtlCol="0">
            <a:spAutoFit/>
          </a:bodyPr>
          <a:lstStyle/>
          <a:p>
            <a:r>
              <a:rPr lang="en-US" sz="4000" i="1" dirty="0" smtClean="0">
                <a:latin typeface="Open Sans"/>
                <a:cs typeface="Open Sans"/>
              </a:rPr>
              <a:t>Remembering our purpose…</a:t>
            </a:r>
          </a:p>
          <a:p>
            <a:endParaRPr lang="en-US" sz="4000" i="1" dirty="0">
              <a:latin typeface="Open Sans"/>
              <a:cs typeface="Open Sans"/>
            </a:endParaRPr>
          </a:p>
          <a:p>
            <a:r>
              <a:rPr lang="en-US" sz="4000" i="1" dirty="0" smtClean="0">
                <a:latin typeface="Open Sans"/>
                <a:cs typeface="Open Sans"/>
              </a:rPr>
              <a:t>..dreaming of being a healer</a:t>
            </a:r>
          </a:p>
        </p:txBody>
      </p:sp>
    </p:spTree>
    <p:extLst>
      <p:ext uri="{BB962C8B-B14F-4D97-AF65-F5344CB8AC3E}">
        <p14:creationId xmlns:p14="http://schemas.microsoft.com/office/powerpoint/2010/main" val="12710513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MA mode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067" y="2336800"/>
            <a:ext cx="8206258" cy="3630540"/>
          </a:xfrm>
          <a:prstGeom prst="rect">
            <a:avLst/>
          </a:prstGeom>
          <a:ln>
            <a:solidFill>
              <a:schemeClr val="tx1"/>
            </a:solidFill>
          </a:ln>
          <a:effectLst>
            <a:outerShdw blurRad="50800" dist="38100" dir="2700000" algn="tl" rotWithShape="0">
              <a:srgbClr val="000000">
                <a:alpha val="43000"/>
              </a:srgbClr>
            </a:outerShdw>
          </a:effectLst>
        </p:spPr>
      </p:pic>
      <p:sp>
        <p:nvSpPr>
          <p:cNvPr id="3" name="TextBox 2"/>
          <p:cNvSpPr txBox="1"/>
          <p:nvPr/>
        </p:nvSpPr>
        <p:spPr>
          <a:xfrm>
            <a:off x="338667" y="6112933"/>
            <a:ext cx="8331200" cy="369332"/>
          </a:xfrm>
          <a:prstGeom prst="rect">
            <a:avLst/>
          </a:prstGeom>
          <a:noFill/>
        </p:spPr>
        <p:txBody>
          <a:bodyPr wrap="square" rtlCol="0">
            <a:spAutoFit/>
          </a:bodyPr>
          <a:lstStyle/>
          <a:p>
            <a:pPr algn="ctr"/>
            <a:r>
              <a:rPr lang="en-US" dirty="0"/>
              <a:t>https://</a:t>
            </a:r>
            <a:r>
              <a:rPr lang="en-US" dirty="0" err="1"/>
              <a:t>www.authentichappiness.sas.upenn.edu</a:t>
            </a:r>
            <a:r>
              <a:rPr lang="en-US" dirty="0"/>
              <a:t>/learn</a:t>
            </a:r>
          </a:p>
        </p:txBody>
      </p:sp>
      <p:sp>
        <p:nvSpPr>
          <p:cNvPr id="4" name="TextBox 3"/>
          <p:cNvSpPr txBox="1"/>
          <p:nvPr/>
        </p:nvSpPr>
        <p:spPr>
          <a:xfrm>
            <a:off x="1" y="1727200"/>
            <a:ext cx="9144000" cy="369332"/>
          </a:xfrm>
          <a:prstGeom prst="rect">
            <a:avLst/>
          </a:prstGeom>
          <a:noFill/>
        </p:spPr>
        <p:txBody>
          <a:bodyPr wrap="square" rtlCol="0">
            <a:spAutoFit/>
          </a:bodyPr>
          <a:lstStyle/>
          <a:p>
            <a:r>
              <a:rPr lang="en-US" dirty="0" smtClean="0">
                <a:latin typeface="Open Sans"/>
                <a:cs typeface="Open Sans"/>
              </a:rPr>
              <a:t>“</a:t>
            </a:r>
            <a:r>
              <a:rPr lang="en-US" b="1" dirty="0" smtClean="0">
                <a:latin typeface="Open Sans"/>
                <a:cs typeface="Open Sans"/>
              </a:rPr>
              <a:t>Flourish: A visionary new theory of happiness and wellbeing</a:t>
            </a:r>
            <a:r>
              <a:rPr lang="en-US" dirty="0" smtClean="0">
                <a:latin typeface="Open Sans"/>
                <a:cs typeface="Open Sans"/>
              </a:rPr>
              <a:t>” – Martin Seligman</a:t>
            </a:r>
            <a:endParaRPr lang="en-US" dirty="0">
              <a:latin typeface="Open Sans"/>
              <a:cs typeface="Open Sans"/>
            </a:endParaRPr>
          </a:p>
        </p:txBody>
      </p:sp>
    </p:spTree>
    <p:extLst>
      <p:ext uri="{BB962C8B-B14F-4D97-AF65-F5344CB8AC3E}">
        <p14:creationId xmlns:p14="http://schemas.microsoft.com/office/powerpoint/2010/main" val="76018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obeStock_111651147.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17134"/>
            <a:ext cx="9144000" cy="6096000"/>
          </a:xfrm>
          <a:prstGeom prst="rect">
            <a:avLst/>
          </a:prstGeom>
        </p:spPr>
      </p:pic>
      <p:sp>
        <p:nvSpPr>
          <p:cNvPr id="4" name="Rectangle 3"/>
          <p:cNvSpPr/>
          <p:nvPr/>
        </p:nvSpPr>
        <p:spPr>
          <a:xfrm>
            <a:off x="-355600" y="4199467"/>
            <a:ext cx="10024533" cy="3556000"/>
          </a:xfrm>
          <a:prstGeom prst="rect">
            <a:avLst/>
          </a:prstGeom>
          <a:gradFill>
            <a:gsLst>
              <a:gs pos="0">
                <a:schemeClr val="bg1"/>
              </a:gs>
              <a:gs pos="100000">
                <a:schemeClr val="bg1">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09600" y="5300133"/>
            <a:ext cx="8280400" cy="1384995"/>
          </a:xfrm>
          <a:prstGeom prst="rect">
            <a:avLst/>
          </a:prstGeom>
          <a:noFill/>
        </p:spPr>
        <p:txBody>
          <a:bodyPr wrap="square" rtlCol="0">
            <a:spAutoFit/>
          </a:bodyPr>
          <a:lstStyle/>
          <a:p>
            <a:r>
              <a:rPr lang="en-US" sz="2800" i="1" dirty="0" smtClean="0">
                <a:latin typeface="Open Sans"/>
                <a:cs typeface="Open Sans"/>
              </a:rPr>
              <a:t>You begin your career as a novice. But every health professional, from day one, has a fully formed heart. Let compassion be your great strength</a:t>
            </a:r>
            <a:endParaRPr lang="en-US" sz="2800" i="1" dirty="0">
              <a:latin typeface="Open Sans"/>
              <a:cs typeface="Open Sans"/>
            </a:endParaRPr>
          </a:p>
        </p:txBody>
      </p:sp>
    </p:spTree>
    <p:extLst>
      <p:ext uri="{BB962C8B-B14F-4D97-AF65-F5344CB8AC3E}">
        <p14:creationId xmlns:p14="http://schemas.microsoft.com/office/powerpoint/2010/main" val="16995293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ppy lewishamdreamer.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13467" y="1593851"/>
            <a:ext cx="7558692" cy="5382682"/>
          </a:xfrm>
          <a:prstGeom prst="rect">
            <a:avLst/>
          </a:prstGeom>
        </p:spPr>
      </p:pic>
      <p:sp>
        <p:nvSpPr>
          <p:cNvPr id="4" name="Rectangle 3"/>
          <p:cNvSpPr/>
          <p:nvPr/>
        </p:nvSpPr>
        <p:spPr>
          <a:xfrm>
            <a:off x="-355600" y="1608667"/>
            <a:ext cx="9499600" cy="5249333"/>
          </a:xfrm>
          <a:prstGeom prst="rect">
            <a:avLst/>
          </a:prstGeom>
          <a:gradFill flip="none" rotWithShape="1">
            <a:gsLst>
              <a:gs pos="0">
                <a:schemeClr val="bg1"/>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04801" y="1710439"/>
            <a:ext cx="6841066" cy="4989344"/>
          </a:xfrm>
          <a:prstGeom prst="rect">
            <a:avLst/>
          </a:prstGeom>
          <a:noFill/>
        </p:spPr>
        <p:txBody>
          <a:bodyPr wrap="square" lIns="64291" tIns="32146" rIns="64291" bIns="32146" rtlCol="0">
            <a:spAutoFit/>
          </a:bodyPr>
          <a:lstStyle/>
          <a:p>
            <a:pPr algn="l"/>
            <a:r>
              <a:rPr lang="en-US" sz="3200" b="1" dirty="0"/>
              <a:t>Five daily practices that can </a:t>
            </a:r>
            <a:r>
              <a:rPr lang="en-US" sz="3200" b="1" dirty="0" smtClean="0"/>
              <a:t/>
            </a:r>
            <a:br>
              <a:rPr lang="en-US" sz="3200" b="1" dirty="0" smtClean="0"/>
            </a:br>
            <a:r>
              <a:rPr lang="en-US" sz="3200" b="1" dirty="0" smtClean="0"/>
              <a:t>transform your life…</a:t>
            </a:r>
            <a:br>
              <a:rPr lang="en-US" sz="3200" b="1" dirty="0" smtClean="0"/>
            </a:br>
            <a:endParaRPr lang="en-US" sz="3200" b="1" dirty="0"/>
          </a:p>
          <a:p>
            <a:pPr marL="642915" indent="-642915">
              <a:buFont typeface="+mj-lt"/>
              <a:buAutoNum type="arabicPeriod"/>
            </a:pPr>
            <a:r>
              <a:rPr lang="en-US" sz="3200" dirty="0"/>
              <a:t>Choose your thoughts </a:t>
            </a:r>
            <a:r>
              <a:rPr lang="en-US" sz="3200" dirty="0" smtClean="0"/>
              <a:t/>
            </a:r>
            <a:br>
              <a:rPr lang="en-US" sz="3200" dirty="0" smtClean="0"/>
            </a:br>
            <a:r>
              <a:rPr lang="en-US" sz="3200" dirty="0" smtClean="0"/>
              <a:t>on </a:t>
            </a:r>
            <a:r>
              <a:rPr lang="en-US" sz="3200" dirty="0"/>
              <a:t>your journey to work</a:t>
            </a:r>
          </a:p>
          <a:p>
            <a:pPr marL="642915" indent="-642915">
              <a:buFont typeface="+mj-lt"/>
              <a:buAutoNum type="arabicPeriod"/>
            </a:pPr>
            <a:r>
              <a:rPr lang="en-US" sz="3200" dirty="0"/>
              <a:t>Small acts of kindness</a:t>
            </a:r>
          </a:p>
          <a:p>
            <a:pPr marL="642915" indent="-642915">
              <a:buFont typeface="+mj-lt"/>
              <a:buAutoNum type="arabicPeriod"/>
            </a:pPr>
            <a:r>
              <a:rPr lang="en-US" sz="3200" dirty="0"/>
              <a:t>Making the human connection</a:t>
            </a:r>
          </a:p>
          <a:p>
            <a:pPr marL="642915" indent="-642915">
              <a:buFont typeface="+mj-lt"/>
              <a:buAutoNum type="arabicPeriod"/>
            </a:pPr>
            <a:r>
              <a:rPr lang="en-US" sz="3200" dirty="0"/>
              <a:t>Find out first your patient’s concerns</a:t>
            </a:r>
          </a:p>
          <a:p>
            <a:pPr marL="642915" indent="-642915">
              <a:buFont typeface="+mj-lt"/>
              <a:buAutoNum type="arabicPeriod"/>
            </a:pPr>
            <a:r>
              <a:rPr lang="en-US" sz="3200" dirty="0"/>
              <a:t>Treat every patient like a family member</a:t>
            </a:r>
          </a:p>
        </p:txBody>
      </p:sp>
      <p:sp>
        <p:nvSpPr>
          <p:cNvPr id="5" name="TextBox 4"/>
          <p:cNvSpPr txBox="1"/>
          <p:nvPr/>
        </p:nvSpPr>
        <p:spPr>
          <a:xfrm>
            <a:off x="7738533" y="6120711"/>
            <a:ext cx="1286934" cy="415555"/>
          </a:xfrm>
          <a:prstGeom prst="rect">
            <a:avLst/>
          </a:prstGeom>
          <a:noFill/>
        </p:spPr>
        <p:txBody>
          <a:bodyPr wrap="square" rtlCol="0">
            <a:spAutoFit/>
          </a:bodyPr>
          <a:lstStyle/>
          <a:p>
            <a:r>
              <a:rPr lang="en-US" sz="1000" dirty="0" smtClean="0">
                <a:solidFill>
                  <a:srgbClr val="FFFFFF"/>
                </a:solidFill>
              </a:rPr>
              <a:t>Photo credit:</a:t>
            </a:r>
            <a:br>
              <a:rPr lang="en-US" sz="1000" dirty="0" smtClean="0">
                <a:solidFill>
                  <a:srgbClr val="FFFFFF"/>
                </a:solidFill>
              </a:rPr>
            </a:br>
            <a:r>
              <a:rPr lang="en-US" sz="1000" dirty="0" err="1" smtClean="0">
                <a:solidFill>
                  <a:srgbClr val="FFFFFF"/>
                </a:solidFill>
              </a:rPr>
              <a:t>Lewishamdreamer</a:t>
            </a:r>
            <a:endParaRPr lang="en-US" sz="1000" dirty="0">
              <a:solidFill>
                <a:srgbClr val="FFFFFF"/>
              </a:solidFill>
            </a:endParaRPr>
          </a:p>
        </p:txBody>
      </p:sp>
    </p:spTree>
    <p:extLst>
      <p:ext uri="{BB962C8B-B14F-4D97-AF65-F5344CB8AC3E}">
        <p14:creationId xmlns:p14="http://schemas.microsoft.com/office/powerpoint/2010/main" val="125840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975" y="5756455"/>
            <a:ext cx="8622718" cy="830997"/>
          </a:xfrm>
          <a:prstGeom prst="rect">
            <a:avLst/>
          </a:prstGeom>
          <a:noFill/>
        </p:spPr>
        <p:txBody>
          <a:bodyPr wrap="square" rtlCol="0">
            <a:spAutoFit/>
          </a:bodyPr>
          <a:lstStyle/>
          <a:p>
            <a:r>
              <a:rPr lang="en-US" sz="2400" dirty="0" smtClean="0">
                <a:latin typeface="Open Sans"/>
                <a:cs typeface="Open Sans"/>
              </a:rPr>
              <a:t>If you want </a:t>
            </a:r>
            <a:r>
              <a:rPr lang="en-US" sz="2400" b="1" dirty="0" smtClean="0">
                <a:latin typeface="Open Sans"/>
                <a:cs typeface="Open Sans"/>
              </a:rPr>
              <a:t>others</a:t>
            </a:r>
            <a:r>
              <a:rPr lang="en-US" sz="2400" dirty="0" smtClean="0">
                <a:latin typeface="Open Sans"/>
                <a:cs typeface="Open Sans"/>
              </a:rPr>
              <a:t> to be </a:t>
            </a:r>
            <a:r>
              <a:rPr lang="en-US" sz="2400" dirty="0" smtClean="0">
                <a:solidFill>
                  <a:srgbClr val="FF0000"/>
                </a:solidFill>
                <a:latin typeface="Open Sans"/>
                <a:cs typeface="Open Sans"/>
              </a:rPr>
              <a:t>healthy</a:t>
            </a:r>
            <a:r>
              <a:rPr lang="en-US" sz="2400" dirty="0" smtClean="0">
                <a:latin typeface="Open Sans"/>
                <a:cs typeface="Open Sans"/>
              </a:rPr>
              <a:t>, practice compassion.</a:t>
            </a:r>
            <a:br>
              <a:rPr lang="en-US" sz="2400" dirty="0" smtClean="0">
                <a:latin typeface="Open Sans"/>
                <a:cs typeface="Open Sans"/>
              </a:rPr>
            </a:br>
            <a:r>
              <a:rPr lang="en-US" sz="2400" dirty="0" smtClean="0">
                <a:latin typeface="Open Sans"/>
                <a:cs typeface="Open Sans"/>
              </a:rPr>
              <a:t>If </a:t>
            </a:r>
            <a:r>
              <a:rPr lang="en-US" sz="2400" b="1" dirty="0" smtClean="0">
                <a:latin typeface="Open Sans"/>
                <a:cs typeface="Open Sans"/>
              </a:rPr>
              <a:t>you</a:t>
            </a:r>
            <a:r>
              <a:rPr lang="en-US" sz="2400" dirty="0" smtClean="0">
                <a:latin typeface="Open Sans"/>
                <a:cs typeface="Open Sans"/>
              </a:rPr>
              <a:t> want to be </a:t>
            </a:r>
            <a:r>
              <a:rPr lang="en-US" sz="2400" dirty="0" smtClean="0">
                <a:solidFill>
                  <a:srgbClr val="FF0000"/>
                </a:solidFill>
                <a:latin typeface="Open Sans"/>
                <a:cs typeface="Open Sans"/>
              </a:rPr>
              <a:t>healthy</a:t>
            </a:r>
            <a:r>
              <a:rPr lang="en-US" sz="2400" dirty="0" smtClean="0">
                <a:latin typeface="Open Sans"/>
                <a:cs typeface="Open Sans"/>
              </a:rPr>
              <a:t>, practice compassion.</a:t>
            </a:r>
          </a:p>
        </p:txBody>
      </p:sp>
      <p:sp>
        <p:nvSpPr>
          <p:cNvPr id="5" name="TextBox 4"/>
          <p:cNvSpPr txBox="1"/>
          <p:nvPr/>
        </p:nvSpPr>
        <p:spPr>
          <a:xfrm>
            <a:off x="264008" y="1730555"/>
            <a:ext cx="8622718" cy="830997"/>
          </a:xfrm>
          <a:prstGeom prst="rect">
            <a:avLst/>
          </a:prstGeom>
          <a:noFill/>
        </p:spPr>
        <p:txBody>
          <a:bodyPr wrap="square" rtlCol="0">
            <a:spAutoFit/>
          </a:bodyPr>
          <a:lstStyle/>
          <a:p>
            <a:r>
              <a:rPr lang="en-US" sz="2400" i="1" dirty="0" smtClean="0">
                <a:latin typeface="Open Sans"/>
                <a:cs typeface="Open Sans"/>
              </a:rPr>
              <a:t>If you want </a:t>
            </a:r>
            <a:r>
              <a:rPr lang="en-US" sz="2400" b="1" i="1" dirty="0" smtClean="0">
                <a:latin typeface="Open Sans"/>
                <a:cs typeface="Open Sans"/>
              </a:rPr>
              <a:t>others</a:t>
            </a:r>
            <a:r>
              <a:rPr lang="en-US" sz="2400" i="1" dirty="0" smtClean="0">
                <a:latin typeface="Open Sans"/>
                <a:cs typeface="Open Sans"/>
              </a:rPr>
              <a:t> to be happy, practice compassion.</a:t>
            </a:r>
            <a:br>
              <a:rPr lang="en-US" sz="2400" i="1" dirty="0" smtClean="0">
                <a:latin typeface="Open Sans"/>
                <a:cs typeface="Open Sans"/>
              </a:rPr>
            </a:br>
            <a:r>
              <a:rPr lang="en-US" sz="2400" i="1" dirty="0" smtClean="0">
                <a:latin typeface="Open Sans"/>
                <a:cs typeface="Open Sans"/>
              </a:rPr>
              <a:t>If </a:t>
            </a:r>
            <a:r>
              <a:rPr lang="en-US" sz="2400" b="1" i="1" dirty="0" smtClean="0">
                <a:latin typeface="Open Sans"/>
                <a:cs typeface="Open Sans"/>
              </a:rPr>
              <a:t>you</a:t>
            </a:r>
            <a:r>
              <a:rPr lang="en-US" sz="2400" i="1" dirty="0" smtClean="0">
                <a:latin typeface="Open Sans"/>
                <a:cs typeface="Open Sans"/>
              </a:rPr>
              <a:t> want to be happy, practice compassion.</a:t>
            </a:r>
          </a:p>
        </p:txBody>
      </p:sp>
      <p:pic>
        <p:nvPicPr>
          <p:cNvPr id="6" name="Picture 5" descr="Ancient wisd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667" y="2675469"/>
            <a:ext cx="4442282" cy="2943012"/>
          </a:xfrm>
          <a:prstGeom prst="rect">
            <a:avLst/>
          </a:prstGeom>
          <a:effectLst>
            <a:outerShdw blurRad="50800" dist="38100" dir="2700000" algn="tl" rotWithShape="0">
              <a:srgbClr val="000000">
                <a:alpha val="43000"/>
              </a:srgbClr>
            </a:outerShdw>
          </a:effectLst>
        </p:spPr>
      </p:pic>
      <p:sp>
        <p:nvSpPr>
          <p:cNvPr id="7" name="TextBox 6"/>
          <p:cNvSpPr txBox="1"/>
          <p:nvPr/>
        </p:nvSpPr>
        <p:spPr>
          <a:xfrm>
            <a:off x="2421467" y="2946399"/>
            <a:ext cx="3335867" cy="1384995"/>
          </a:xfrm>
          <a:prstGeom prst="rect">
            <a:avLst/>
          </a:prstGeom>
          <a:noFill/>
        </p:spPr>
        <p:txBody>
          <a:bodyPr wrap="square" rtlCol="0">
            <a:spAutoFit/>
          </a:bodyPr>
          <a:lstStyle/>
          <a:p>
            <a:pPr algn="ctr"/>
            <a:r>
              <a:rPr lang="en-US" sz="2800" i="1" dirty="0" smtClean="0">
                <a:solidFill>
                  <a:schemeClr val="bg1"/>
                </a:solidFill>
                <a:latin typeface="Open Sans"/>
                <a:cs typeface="Open Sans"/>
              </a:rPr>
              <a:t>Ancient wisdom – the Golden Rule of Compassion</a:t>
            </a:r>
          </a:p>
        </p:txBody>
      </p:sp>
    </p:spTree>
    <p:extLst>
      <p:ext uri="{BB962C8B-B14F-4D97-AF65-F5344CB8AC3E}">
        <p14:creationId xmlns:p14="http://schemas.microsoft.com/office/powerpoint/2010/main" val="8022387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ppy young male docto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6997" y="1601387"/>
            <a:ext cx="6688927" cy="5413850"/>
          </a:xfrm>
          <a:prstGeom prst="rect">
            <a:avLst/>
          </a:prstGeom>
        </p:spPr>
      </p:pic>
      <p:sp>
        <p:nvSpPr>
          <p:cNvPr id="3" name="Rectangle 2"/>
          <p:cNvSpPr/>
          <p:nvPr/>
        </p:nvSpPr>
        <p:spPr>
          <a:xfrm>
            <a:off x="2291931" y="1635117"/>
            <a:ext cx="3299212" cy="5328728"/>
          </a:xfrm>
          <a:prstGeom prst="rect">
            <a:avLst/>
          </a:prstGeom>
          <a:gradFill>
            <a:gsLst>
              <a:gs pos="0">
                <a:schemeClr val="bg1">
                  <a:alpha val="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72956" y="1883304"/>
            <a:ext cx="6934185" cy="523220"/>
          </a:xfrm>
          <a:prstGeom prst="rect">
            <a:avLst/>
          </a:prstGeom>
          <a:noFill/>
        </p:spPr>
        <p:txBody>
          <a:bodyPr wrap="square" rtlCol="0">
            <a:spAutoFit/>
          </a:bodyPr>
          <a:lstStyle/>
          <a:p>
            <a:r>
              <a:rPr lang="en-US" sz="2800" dirty="0" smtClean="0">
                <a:solidFill>
                  <a:srgbClr val="FF0000"/>
                </a:solidFill>
                <a:effectLst>
                  <a:outerShdw blurRad="50800" dist="38100" dir="2700000" algn="tl" rotWithShape="0">
                    <a:srgbClr val="000000">
                      <a:alpha val="43000"/>
                    </a:srgbClr>
                  </a:outerShdw>
                </a:effectLst>
                <a:latin typeface="Open Sans"/>
                <a:cs typeface="Open Sans"/>
              </a:rPr>
              <a:t>How to be a happy health professional?</a:t>
            </a:r>
          </a:p>
        </p:txBody>
      </p:sp>
      <p:sp>
        <p:nvSpPr>
          <p:cNvPr id="5" name="TextBox 4"/>
          <p:cNvSpPr txBox="1"/>
          <p:nvPr/>
        </p:nvSpPr>
        <p:spPr>
          <a:xfrm>
            <a:off x="1772809" y="2999255"/>
            <a:ext cx="2840247" cy="830997"/>
          </a:xfrm>
          <a:prstGeom prst="rect">
            <a:avLst/>
          </a:prstGeom>
          <a:noFill/>
        </p:spPr>
        <p:txBody>
          <a:bodyPr wrap="square" rtlCol="0">
            <a:spAutoFit/>
          </a:bodyPr>
          <a:lstStyle/>
          <a:p>
            <a:pPr algn="ctr"/>
            <a:r>
              <a:rPr lang="en-US" sz="2400" i="1" dirty="0" smtClean="0">
                <a:solidFill>
                  <a:srgbClr val="09CCA4"/>
                </a:solidFill>
                <a:effectLst>
                  <a:outerShdw blurRad="50800" dist="38100" dir="2700000" algn="tl" rotWithShape="0">
                    <a:srgbClr val="000000">
                      <a:alpha val="43000"/>
                    </a:srgbClr>
                  </a:outerShdw>
                </a:effectLst>
                <a:latin typeface="Open Sans"/>
                <a:cs typeface="Open Sans"/>
              </a:rPr>
              <a:t>Choosing to love your work</a:t>
            </a:r>
          </a:p>
        </p:txBody>
      </p:sp>
      <p:sp>
        <p:nvSpPr>
          <p:cNvPr id="6" name="TextBox 5"/>
          <p:cNvSpPr txBox="1"/>
          <p:nvPr/>
        </p:nvSpPr>
        <p:spPr>
          <a:xfrm>
            <a:off x="2648707" y="4167196"/>
            <a:ext cx="2840247" cy="461665"/>
          </a:xfrm>
          <a:prstGeom prst="rect">
            <a:avLst/>
          </a:prstGeom>
          <a:noFill/>
        </p:spPr>
        <p:txBody>
          <a:bodyPr wrap="square" rtlCol="0">
            <a:spAutoFit/>
          </a:bodyPr>
          <a:lstStyle/>
          <a:p>
            <a:pPr algn="ctr"/>
            <a:r>
              <a:rPr lang="en-US" sz="2400" i="1" dirty="0" smtClean="0">
                <a:solidFill>
                  <a:srgbClr val="FF6600"/>
                </a:solidFill>
                <a:effectLst>
                  <a:outerShdw blurRad="50800" dist="38100" dir="2700000" algn="tl" rotWithShape="0">
                    <a:srgbClr val="000000">
                      <a:alpha val="43000"/>
                    </a:srgbClr>
                  </a:outerShdw>
                </a:effectLst>
                <a:latin typeface="Open Sans"/>
                <a:cs typeface="Open Sans"/>
              </a:rPr>
              <a:t>Self-compassion</a:t>
            </a:r>
          </a:p>
        </p:txBody>
      </p:sp>
      <p:sp>
        <p:nvSpPr>
          <p:cNvPr id="7" name="TextBox 6"/>
          <p:cNvSpPr txBox="1"/>
          <p:nvPr/>
        </p:nvSpPr>
        <p:spPr>
          <a:xfrm>
            <a:off x="4917859" y="4801370"/>
            <a:ext cx="2840247" cy="830997"/>
          </a:xfrm>
          <a:prstGeom prst="rect">
            <a:avLst/>
          </a:prstGeom>
          <a:noFill/>
        </p:spPr>
        <p:txBody>
          <a:bodyPr wrap="square" rtlCol="0">
            <a:spAutoFit/>
          </a:bodyPr>
          <a:lstStyle/>
          <a:p>
            <a:pPr algn="ctr"/>
            <a:r>
              <a:rPr lang="en-US" sz="2400" i="1" dirty="0" smtClean="0">
                <a:solidFill>
                  <a:srgbClr val="FF0000"/>
                </a:solidFill>
                <a:effectLst>
                  <a:outerShdw blurRad="50800" dist="38100" dir="2700000" algn="tl" rotWithShape="0">
                    <a:srgbClr val="000000">
                      <a:alpha val="43000"/>
                    </a:srgbClr>
                  </a:outerShdw>
                </a:effectLst>
                <a:latin typeface="Open Sans"/>
                <a:cs typeface="Open Sans"/>
              </a:rPr>
              <a:t>Building positivity and resilience</a:t>
            </a:r>
          </a:p>
        </p:txBody>
      </p:sp>
      <p:sp>
        <p:nvSpPr>
          <p:cNvPr id="8" name="TextBox 7"/>
          <p:cNvSpPr txBox="1"/>
          <p:nvPr/>
        </p:nvSpPr>
        <p:spPr>
          <a:xfrm>
            <a:off x="5362223" y="2793080"/>
            <a:ext cx="3192370" cy="1200328"/>
          </a:xfrm>
          <a:prstGeom prst="rect">
            <a:avLst/>
          </a:prstGeom>
          <a:noFill/>
        </p:spPr>
        <p:txBody>
          <a:bodyPr wrap="square" rtlCol="0">
            <a:spAutoFit/>
          </a:bodyPr>
          <a:lstStyle/>
          <a:p>
            <a:pPr algn="ctr"/>
            <a:r>
              <a:rPr lang="en-US" sz="2400" i="1" dirty="0" smtClean="0">
                <a:solidFill>
                  <a:srgbClr val="FF6600"/>
                </a:solidFill>
                <a:effectLst>
                  <a:outerShdw blurRad="50800" dist="38100" dir="2700000" algn="tl" rotWithShape="0">
                    <a:srgbClr val="000000">
                      <a:alpha val="43000"/>
                    </a:srgbClr>
                  </a:outerShdw>
                </a:effectLst>
                <a:latin typeface="Open Sans"/>
                <a:cs typeface="Open Sans"/>
              </a:rPr>
              <a:t>Practicing kindness, appreciation and gratitude</a:t>
            </a:r>
          </a:p>
        </p:txBody>
      </p:sp>
      <p:sp>
        <p:nvSpPr>
          <p:cNvPr id="9" name="TextBox 8"/>
          <p:cNvSpPr txBox="1"/>
          <p:nvPr/>
        </p:nvSpPr>
        <p:spPr>
          <a:xfrm>
            <a:off x="3806623" y="5967527"/>
            <a:ext cx="2840247" cy="461665"/>
          </a:xfrm>
          <a:prstGeom prst="rect">
            <a:avLst/>
          </a:prstGeom>
          <a:noFill/>
        </p:spPr>
        <p:txBody>
          <a:bodyPr wrap="square" rtlCol="0">
            <a:spAutoFit/>
          </a:bodyPr>
          <a:lstStyle/>
          <a:p>
            <a:pPr algn="ctr"/>
            <a:r>
              <a:rPr lang="en-US" sz="2400" i="1" dirty="0" smtClean="0">
                <a:solidFill>
                  <a:srgbClr val="09CCA4"/>
                </a:solidFill>
                <a:effectLst>
                  <a:outerShdw blurRad="50800" dist="38100" dir="2700000" algn="tl" rotWithShape="0">
                    <a:srgbClr val="000000">
                      <a:alpha val="43000"/>
                    </a:srgbClr>
                  </a:outerShdw>
                </a:effectLst>
                <a:latin typeface="Open Sans"/>
                <a:cs typeface="Open Sans"/>
              </a:rPr>
              <a:t>Mindfulness</a:t>
            </a:r>
          </a:p>
        </p:txBody>
      </p:sp>
    </p:spTree>
    <p:extLst>
      <p:ext uri="{BB962C8B-B14F-4D97-AF65-F5344CB8AC3E}">
        <p14:creationId xmlns:p14="http://schemas.microsoft.com/office/powerpoint/2010/main" val="21258838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ppy young female docto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1923" y="1613630"/>
            <a:ext cx="4876800" cy="6358128"/>
          </a:xfrm>
          <a:prstGeom prst="rect">
            <a:avLst/>
          </a:prstGeom>
        </p:spPr>
      </p:pic>
      <p:sp>
        <p:nvSpPr>
          <p:cNvPr id="3" name="TextBox 2"/>
          <p:cNvSpPr txBox="1"/>
          <p:nvPr/>
        </p:nvSpPr>
        <p:spPr>
          <a:xfrm>
            <a:off x="291965" y="1868705"/>
            <a:ext cx="6934185" cy="523220"/>
          </a:xfrm>
          <a:prstGeom prst="rect">
            <a:avLst/>
          </a:prstGeom>
          <a:noFill/>
        </p:spPr>
        <p:txBody>
          <a:bodyPr wrap="square" rtlCol="0">
            <a:spAutoFit/>
          </a:bodyPr>
          <a:lstStyle/>
          <a:p>
            <a:r>
              <a:rPr lang="en-US" sz="2800" dirty="0" smtClean="0">
                <a:solidFill>
                  <a:srgbClr val="FF0000"/>
                </a:solidFill>
                <a:effectLst>
                  <a:outerShdw blurRad="50800" dist="38100" dir="2700000" algn="tl" rotWithShape="0">
                    <a:srgbClr val="000000">
                      <a:alpha val="43000"/>
                    </a:srgbClr>
                  </a:outerShdw>
                </a:effectLst>
                <a:latin typeface="Open Sans"/>
                <a:cs typeface="Open Sans"/>
              </a:rPr>
              <a:t>How to be a happy health professional?</a:t>
            </a:r>
          </a:p>
        </p:txBody>
      </p:sp>
      <p:sp>
        <p:nvSpPr>
          <p:cNvPr id="4" name="TextBox 3"/>
          <p:cNvSpPr txBox="1"/>
          <p:nvPr/>
        </p:nvSpPr>
        <p:spPr>
          <a:xfrm>
            <a:off x="3495407" y="2867861"/>
            <a:ext cx="2840247" cy="461665"/>
          </a:xfrm>
          <a:prstGeom prst="rect">
            <a:avLst/>
          </a:prstGeom>
          <a:noFill/>
        </p:spPr>
        <p:txBody>
          <a:bodyPr wrap="square" rtlCol="0">
            <a:spAutoFit/>
          </a:bodyPr>
          <a:lstStyle/>
          <a:p>
            <a:pPr algn="ctr"/>
            <a:r>
              <a:rPr lang="en-US" sz="2400" i="1" dirty="0" smtClean="0">
                <a:solidFill>
                  <a:srgbClr val="09CCA4"/>
                </a:solidFill>
                <a:effectLst>
                  <a:outerShdw blurRad="50800" dist="38100" dir="2700000" algn="tl" rotWithShape="0">
                    <a:srgbClr val="000000">
                      <a:alpha val="43000"/>
                    </a:srgbClr>
                  </a:outerShdw>
                </a:effectLst>
                <a:latin typeface="Open Sans"/>
                <a:cs typeface="Open Sans"/>
              </a:rPr>
              <a:t>The gift of time</a:t>
            </a:r>
          </a:p>
        </p:txBody>
      </p:sp>
      <p:sp>
        <p:nvSpPr>
          <p:cNvPr id="5" name="TextBox 4"/>
          <p:cNvSpPr txBox="1"/>
          <p:nvPr/>
        </p:nvSpPr>
        <p:spPr>
          <a:xfrm>
            <a:off x="3641393" y="5072351"/>
            <a:ext cx="2840247" cy="461665"/>
          </a:xfrm>
          <a:prstGeom prst="rect">
            <a:avLst/>
          </a:prstGeom>
          <a:noFill/>
        </p:spPr>
        <p:txBody>
          <a:bodyPr wrap="square" rtlCol="0">
            <a:spAutoFit/>
          </a:bodyPr>
          <a:lstStyle/>
          <a:p>
            <a:pPr algn="ctr"/>
            <a:r>
              <a:rPr lang="en-US" sz="2400" i="1" dirty="0" smtClean="0">
                <a:solidFill>
                  <a:srgbClr val="FF6600"/>
                </a:solidFill>
                <a:effectLst>
                  <a:outerShdw blurRad="50800" dist="38100" dir="2700000" algn="tl" rotWithShape="0">
                    <a:srgbClr val="000000">
                      <a:alpha val="43000"/>
                    </a:srgbClr>
                  </a:outerShdw>
                </a:effectLst>
                <a:latin typeface="Open Sans"/>
                <a:cs typeface="Open Sans"/>
              </a:rPr>
              <a:t>Non-judgment</a:t>
            </a:r>
          </a:p>
        </p:txBody>
      </p:sp>
      <p:sp>
        <p:nvSpPr>
          <p:cNvPr id="6" name="TextBox 5"/>
          <p:cNvSpPr txBox="1"/>
          <p:nvPr/>
        </p:nvSpPr>
        <p:spPr>
          <a:xfrm>
            <a:off x="1312083" y="5648128"/>
            <a:ext cx="2840247" cy="830997"/>
          </a:xfrm>
          <a:prstGeom prst="rect">
            <a:avLst/>
          </a:prstGeom>
          <a:noFill/>
        </p:spPr>
        <p:txBody>
          <a:bodyPr wrap="square" rtlCol="0">
            <a:spAutoFit/>
          </a:bodyPr>
          <a:lstStyle/>
          <a:p>
            <a:pPr algn="ctr"/>
            <a:r>
              <a:rPr lang="en-US" sz="2400" i="1" dirty="0" smtClean="0">
                <a:solidFill>
                  <a:srgbClr val="FF0000"/>
                </a:solidFill>
                <a:effectLst>
                  <a:outerShdw blurRad="50800" dist="38100" dir="2700000" algn="tl" rotWithShape="0">
                    <a:srgbClr val="000000">
                      <a:alpha val="43000"/>
                    </a:srgbClr>
                  </a:outerShdw>
                </a:effectLst>
                <a:latin typeface="Open Sans"/>
                <a:cs typeface="Open Sans"/>
              </a:rPr>
              <a:t>Sharing your vulnerability</a:t>
            </a:r>
          </a:p>
        </p:txBody>
      </p:sp>
      <p:sp>
        <p:nvSpPr>
          <p:cNvPr id="7" name="TextBox 6"/>
          <p:cNvSpPr txBox="1"/>
          <p:nvPr/>
        </p:nvSpPr>
        <p:spPr>
          <a:xfrm>
            <a:off x="398807" y="2982871"/>
            <a:ext cx="2623038" cy="830997"/>
          </a:xfrm>
          <a:prstGeom prst="rect">
            <a:avLst/>
          </a:prstGeom>
          <a:noFill/>
        </p:spPr>
        <p:txBody>
          <a:bodyPr wrap="square" rtlCol="0">
            <a:spAutoFit/>
          </a:bodyPr>
          <a:lstStyle/>
          <a:p>
            <a:pPr algn="ctr"/>
            <a:r>
              <a:rPr lang="en-US" sz="2400" i="1" dirty="0" smtClean="0">
                <a:solidFill>
                  <a:srgbClr val="FF6600"/>
                </a:solidFill>
                <a:effectLst>
                  <a:outerShdw blurRad="50800" dist="38100" dir="2700000" algn="tl" rotWithShape="0">
                    <a:srgbClr val="000000">
                      <a:alpha val="43000"/>
                    </a:srgbClr>
                  </a:outerShdw>
                </a:effectLst>
                <a:latin typeface="Open Sans"/>
                <a:cs typeface="Open Sans"/>
              </a:rPr>
              <a:t>Letting go of being the expert</a:t>
            </a:r>
          </a:p>
        </p:txBody>
      </p:sp>
      <p:sp>
        <p:nvSpPr>
          <p:cNvPr id="8" name="TextBox 7"/>
          <p:cNvSpPr txBox="1"/>
          <p:nvPr/>
        </p:nvSpPr>
        <p:spPr>
          <a:xfrm>
            <a:off x="959957" y="4615227"/>
            <a:ext cx="2840247" cy="461665"/>
          </a:xfrm>
          <a:prstGeom prst="rect">
            <a:avLst/>
          </a:prstGeom>
          <a:noFill/>
        </p:spPr>
        <p:txBody>
          <a:bodyPr wrap="square" rtlCol="0">
            <a:spAutoFit/>
          </a:bodyPr>
          <a:lstStyle/>
          <a:p>
            <a:pPr algn="ctr"/>
            <a:r>
              <a:rPr lang="en-US" sz="2400" i="1" dirty="0" smtClean="0">
                <a:solidFill>
                  <a:srgbClr val="09CCA4"/>
                </a:solidFill>
                <a:effectLst>
                  <a:outerShdw blurRad="50800" dist="38100" dir="2700000" algn="tl" rotWithShape="0">
                    <a:srgbClr val="000000">
                      <a:alpha val="43000"/>
                    </a:srgbClr>
                  </a:outerShdw>
                </a:effectLst>
                <a:latin typeface="Open Sans"/>
                <a:cs typeface="Open Sans"/>
              </a:rPr>
              <a:t>Personal service</a:t>
            </a:r>
          </a:p>
        </p:txBody>
      </p:sp>
      <p:sp>
        <p:nvSpPr>
          <p:cNvPr id="9" name="TextBox 8"/>
          <p:cNvSpPr txBox="1"/>
          <p:nvPr/>
        </p:nvSpPr>
        <p:spPr>
          <a:xfrm>
            <a:off x="2427970" y="3917223"/>
            <a:ext cx="2840247" cy="461665"/>
          </a:xfrm>
          <a:prstGeom prst="rect">
            <a:avLst/>
          </a:prstGeom>
          <a:noFill/>
        </p:spPr>
        <p:txBody>
          <a:bodyPr wrap="square" rtlCol="0">
            <a:spAutoFit/>
          </a:bodyPr>
          <a:lstStyle/>
          <a:p>
            <a:pPr algn="ctr"/>
            <a:r>
              <a:rPr lang="en-US" sz="2400" i="1" dirty="0" smtClean="0">
                <a:solidFill>
                  <a:srgbClr val="FF0000"/>
                </a:solidFill>
                <a:effectLst>
                  <a:outerShdw blurRad="50800" dist="38100" dir="2700000" algn="tl" rotWithShape="0">
                    <a:srgbClr val="000000">
                      <a:alpha val="43000"/>
                    </a:srgbClr>
                  </a:outerShdw>
                </a:effectLst>
                <a:latin typeface="Open Sans"/>
                <a:cs typeface="Open Sans"/>
              </a:rPr>
              <a:t>Spiritual growth</a:t>
            </a:r>
          </a:p>
        </p:txBody>
      </p:sp>
    </p:spTree>
    <p:extLst>
      <p:ext uri="{BB962C8B-B14F-4D97-AF65-F5344CB8AC3E}">
        <p14:creationId xmlns:p14="http://schemas.microsoft.com/office/powerpoint/2010/main" val="16792436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llarphotoclub_76722246.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599" y="1699079"/>
            <a:ext cx="8195733" cy="5158921"/>
          </a:xfrm>
          <a:prstGeom prst="rect">
            <a:avLst/>
          </a:prstGeom>
        </p:spPr>
      </p:pic>
      <p:sp>
        <p:nvSpPr>
          <p:cNvPr id="3" name="TextBox 2"/>
          <p:cNvSpPr txBox="1"/>
          <p:nvPr/>
        </p:nvSpPr>
        <p:spPr>
          <a:xfrm>
            <a:off x="2218267" y="4334933"/>
            <a:ext cx="4267200" cy="954107"/>
          </a:xfrm>
          <a:prstGeom prst="rect">
            <a:avLst/>
          </a:prstGeom>
          <a:noFill/>
        </p:spPr>
        <p:txBody>
          <a:bodyPr wrap="square" rtlCol="0">
            <a:spAutoFit/>
          </a:bodyPr>
          <a:lstStyle/>
          <a:p>
            <a:r>
              <a:rPr lang="en-US" sz="2800" i="1" dirty="0" smtClean="0">
                <a:latin typeface="Open Sans"/>
                <a:cs typeface="Open Sans"/>
              </a:rPr>
              <a:t>There’s no compassion without self-compassion</a:t>
            </a:r>
            <a:endParaRPr lang="en-US" sz="2800" i="1" dirty="0">
              <a:latin typeface="Open Sans"/>
              <a:cs typeface="Open Sans"/>
            </a:endParaRPr>
          </a:p>
        </p:txBody>
      </p:sp>
    </p:spTree>
    <p:extLst>
      <p:ext uri="{BB962C8B-B14F-4D97-AF65-F5344CB8AC3E}">
        <p14:creationId xmlns:p14="http://schemas.microsoft.com/office/powerpoint/2010/main" val="7701056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ligma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331" y="1676400"/>
            <a:ext cx="2786201" cy="4339166"/>
          </a:xfrm>
          <a:prstGeom prst="rect">
            <a:avLst/>
          </a:prstGeom>
          <a:effectLst>
            <a:outerShdw blurRad="50800" dist="114300" dir="2700000" algn="tl" rotWithShape="0">
              <a:srgbClr val="000000">
                <a:alpha val="43000"/>
              </a:srgbClr>
            </a:outerShdw>
          </a:effectLst>
        </p:spPr>
      </p:pic>
      <p:pic>
        <p:nvPicPr>
          <p:cNvPr id="3" name="Picture 2" descr="Barbara-Fredrickson-Positivity-Cover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63710" y="2049648"/>
            <a:ext cx="2735279" cy="4235441"/>
          </a:xfrm>
          <a:prstGeom prst="rect">
            <a:avLst/>
          </a:prstGeom>
          <a:effectLst>
            <a:outerShdw blurRad="50800" dist="114300" dir="2700000" algn="tl" rotWithShape="0">
              <a:srgbClr val="000000">
                <a:alpha val="43000"/>
              </a:srgbClr>
            </a:outerShdw>
          </a:effectLst>
        </p:spPr>
      </p:pic>
      <p:pic>
        <p:nvPicPr>
          <p:cNvPr id="5" name="Picture 4" descr="Self-compassion book cover.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66555" y="2417598"/>
            <a:ext cx="2832099" cy="4242845"/>
          </a:xfrm>
          <a:prstGeom prst="rect">
            <a:avLst/>
          </a:prstGeom>
          <a:effectLst>
            <a:outerShdw blurRad="50800" dist="114300" dir="2700000" algn="tl" rotWithShape="0">
              <a:srgbClr val="000000">
                <a:alpha val="43000"/>
              </a:srgbClr>
            </a:outerShdw>
          </a:effectLst>
        </p:spPr>
      </p:pic>
    </p:spTree>
    <p:extLst>
      <p:ext uri="{BB962C8B-B14F-4D97-AF65-F5344CB8AC3E}">
        <p14:creationId xmlns:p14="http://schemas.microsoft.com/office/powerpoint/2010/main" val="29508849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6535" y="1710267"/>
            <a:ext cx="7840132" cy="49276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1371601" y="2590800"/>
            <a:ext cx="6333066" cy="3928533"/>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438400" y="3674533"/>
            <a:ext cx="4301067" cy="2692400"/>
          </a:xfrm>
          <a:prstGeom prst="ellipse">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318934" y="4741333"/>
            <a:ext cx="2573867" cy="14732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83466" y="4927600"/>
            <a:ext cx="2726267" cy="830997"/>
          </a:xfrm>
          <a:prstGeom prst="rect">
            <a:avLst/>
          </a:prstGeom>
          <a:noFill/>
        </p:spPr>
        <p:txBody>
          <a:bodyPr wrap="square" rtlCol="0">
            <a:spAutoFit/>
          </a:bodyPr>
          <a:lstStyle/>
          <a:p>
            <a:pPr algn="ctr"/>
            <a:r>
              <a:rPr lang="en-US" sz="2400" dirty="0" smtClean="0">
                <a:latin typeface="Open Sans"/>
                <a:cs typeface="Open Sans"/>
              </a:rPr>
              <a:t>Self-</a:t>
            </a:r>
            <a:br>
              <a:rPr lang="en-US" sz="2400" dirty="0" smtClean="0">
                <a:latin typeface="Open Sans"/>
                <a:cs typeface="Open Sans"/>
              </a:rPr>
            </a:br>
            <a:r>
              <a:rPr lang="en-US" sz="2400" dirty="0" smtClean="0">
                <a:latin typeface="Open Sans"/>
                <a:cs typeface="Open Sans"/>
              </a:rPr>
              <a:t>compassion</a:t>
            </a:r>
          </a:p>
        </p:txBody>
      </p:sp>
      <p:sp>
        <p:nvSpPr>
          <p:cNvPr id="7" name="TextBox 6"/>
          <p:cNvSpPr txBox="1"/>
          <p:nvPr/>
        </p:nvSpPr>
        <p:spPr>
          <a:xfrm>
            <a:off x="2997200" y="3810001"/>
            <a:ext cx="3217333" cy="830997"/>
          </a:xfrm>
          <a:prstGeom prst="rect">
            <a:avLst/>
          </a:prstGeom>
          <a:noFill/>
        </p:spPr>
        <p:txBody>
          <a:bodyPr wrap="square" rtlCol="0">
            <a:spAutoFit/>
          </a:bodyPr>
          <a:lstStyle/>
          <a:p>
            <a:pPr algn="ctr"/>
            <a:r>
              <a:rPr lang="en-US" sz="2400" dirty="0" smtClean="0">
                <a:latin typeface="Open Sans"/>
                <a:cs typeface="Open Sans"/>
              </a:rPr>
              <a:t>Compassion</a:t>
            </a:r>
            <a:br>
              <a:rPr lang="en-US" sz="2400" dirty="0" smtClean="0">
                <a:latin typeface="Open Sans"/>
                <a:cs typeface="Open Sans"/>
              </a:rPr>
            </a:br>
            <a:r>
              <a:rPr lang="en-US" sz="2400" dirty="0" smtClean="0">
                <a:latin typeface="Open Sans"/>
                <a:cs typeface="Open Sans"/>
              </a:rPr>
              <a:t>for others</a:t>
            </a:r>
          </a:p>
        </p:txBody>
      </p:sp>
      <p:sp>
        <p:nvSpPr>
          <p:cNvPr id="8" name="TextBox 7"/>
          <p:cNvSpPr txBox="1"/>
          <p:nvPr/>
        </p:nvSpPr>
        <p:spPr>
          <a:xfrm>
            <a:off x="2946400" y="2743200"/>
            <a:ext cx="3285067" cy="830997"/>
          </a:xfrm>
          <a:prstGeom prst="rect">
            <a:avLst/>
          </a:prstGeom>
          <a:noFill/>
        </p:spPr>
        <p:txBody>
          <a:bodyPr wrap="square" rtlCol="0">
            <a:spAutoFit/>
          </a:bodyPr>
          <a:lstStyle/>
          <a:p>
            <a:pPr algn="ctr"/>
            <a:r>
              <a:rPr lang="en-US" sz="2400" dirty="0" smtClean="0">
                <a:latin typeface="Open Sans"/>
                <a:cs typeface="Open Sans"/>
              </a:rPr>
              <a:t>Compassionate communities</a:t>
            </a:r>
          </a:p>
        </p:txBody>
      </p:sp>
      <p:sp>
        <p:nvSpPr>
          <p:cNvPr id="9" name="TextBox 8"/>
          <p:cNvSpPr txBox="1"/>
          <p:nvPr/>
        </p:nvSpPr>
        <p:spPr>
          <a:xfrm>
            <a:off x="2370667" y="1964266"/>
            <a:ext cx="4351866" cy="461665"/>
          </a:xfrm>
          <a:prstGeom prst="rect">
            <a:avLst/>
          </a:prstGeom>
          <a:noFill/>
        </p:spPr>
        <p:txBody>
          <a:bodyPr wrap="square" rtlCol="0">
            <a:spAutoFit/>
          </a:bodyPr>
          <a:lstStyle/>
          <a:p>
            <a:pPr algn="ctr"/>
            <a:r>
              <a:rPr lang="en-US" sz="2400" dirty="0" smtClean="0">
                <a:latin typeface="Open Sans"/>
                <a:cs typeface="Open Sans"/>
              </a:rPr>
              <a:t>Compassion for nature</a:t>
            </a:r>
          </a:p>
        </p:txBody>
      </p:sp>
    </p:spTree>
    <p:extLst>
      <p:ext uri="{BB962C8B-B14F-4D97-AF65-F5344CB8AC3E}">
        <p14:creationId xmlns:p14="http://schemas.microsoft.com/office/powerpoint/2010/main" val="35267506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BR heart innovatio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4533" y="1799099"/>
            <a:ext cx="6748346" cy="4804900"/>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90479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athetic young woma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3199" y="1790700"/>
            <a:ext cx="7591461" cy="5067300"/>
          </a:xfrm>
          <a:prstGeom prst="rect">
            <a:avLst/>
          </a:prstGeom>
        </p:spPr>
      </p:pic>
      <p:sp>
        <p:nvSpPr>
          <p:cNvPr id="3" name="TextBox 2"/>
          <p:cNvSpPr txBox="1"/>
          <p:nvPr/>
        </p:nvSpPr>
        <p:spPr>
          <a:xfrm>
            <a:off x="237067" y="1811867"/>
            <a:ext cx="7467600" cy="4524315"/>
          </a:xfrm>
          <a:prstGeom prst="rect">
            <a:avLst/>
          </a:prstGeom>
          <a:noFill/>
        </p:spPr>
        <p:txBody>
          <a:bodyPr wrap="square" rtlCol="0">
            <a:spAutoFit/>
          </a:bodyPr>
          <a:lstStyle/>
          <a:p>
            <a:r>
              <a:rPr lang="en-US" sz="2400" b="1" dirty="0" smtClean="0">
                <a:latin typeface="Open Sans"/>
                <a:cs typeface="Open Sans"/>
              </a:rPr>
              <a:t>Empathy can be taught: Helen </a:t>
            </a:r>
            <a:r>
              <a:rPr lang="en-US" sz="2400" b="1" dirty="0" err="1" smtClean="0">
                <a:latin typeface="Open Sans"/>
                <a:cs typeface="Open Sans"/>
              </a:rPr>
              <a:t>Riess</a:t>
            </a:r>
            <a:r>
              <a:rPr lang="en-US" sz="2400" b="1" dirty="0" smtClean="0">
                <a:latin typeface="Open Sans"/>
                <a:cs typeface="Open Sans"/>
              </a:rPr>
              <a:t> </a:t>
            </a:r>
            <a:r>
              <a:rPr lang="en-US" sz="2400" b="1" dirty="0" err="1" smtClean="0">
                <a:latin typeface="Open Sans"/>
                <a:cs typeface="Open Sans"/>
              </a:rPr>
              <a:t>randomised</a:t>
            </a:r>
            <a:r>
              <a:rPr lang="en-US" sz="2400" b="1" dirty="0" smtClean="0">
                <a:latin typeface="Open Sans"/>
                <a:cs typeface="Open Sans"/>
              </a:rPr>
              <a:t> controlled trial of resident training</a:t>
            </a:r>
            <a:br>
              <a:rPr lang="en-US" sz="2400" b="1" dirty="0" smtClean="0">
                <a:latin typeface="Open Sans"/>
                <a:cs typeface="Open Sans"/>
              </a:rPr>
            </a:br>
            <a:endParaRPr lang="en-US" sz="2400" b="1" dirty="0" smtClean="0">
              <a:latin typeface="Open Sans"/>
              <a:cs typeface="Open Sans"/>
            </a:endParaRPr>
          </a:p>
          <a:p>
            <a:pPr marL="342900" indent="-342900">
              <a:buFont typeface="Arial"/>
              <a:buChar char="•"/>
            </a:pPr>
            <a:r>
              <a:rPr lang="en-US" sz="2400" dirty="0">
                <a:latin typeface="Open Sans"/>
                <a:cs typeface="Open Sans"/>
              </a:rPr>
              <a:t>T</a:t>
            </a:r>
            <a:r>
              <a:rPr lang="en-US" sz="2400" dirty="0" smtClean="0">
                <a:latin typeface="Open Sans"/>
                <a:cs typeface="Open Sans"/>
              </a:rPr>
              <a:t>hree sixty-minute modules</a:t>
            </a:r>
          </a:p>
          <a:p>
            <a:pPr marL="342900" indent="-342900">
              <a:buFont typeface="Arial"/>
              <a:buChar char="•"/>
            </a:pPr>
            <a:r>
              <a:rPr lang="en-US" sz="2400" dirty="0" smtClean="0">
                <a:latin typeface="Open Sans"/>
                <a:cs typeface="Open Sans"/>
              </a:rPr>
              <a:t>Neurobiology and physiology of emotions and empathy training</a:t>
            </a:r>
          </a:p>
          <a:p>
            <a:pPr marL="342900" indent="-342900">
              <a:buFont typeface="Arial"/>
              <a:buChar char="•"/>
            </a:pPr>
            <a:r>
              <a:rPr lang="en-US" sz="2400" dirty="0">
                <a:latin typeface="Open Sans"/>
                <a:cs typeface="Open Sans"/>
              </a:rPr>
              <a:t>P</a:t>
            </a:r>
            <a:r>
              <a:rPr lang="en-US" sz="2400" dirty="0" smtClean="0">
                <a:latin typeface="Open Sans"/>
                <a:cs typeface="Open Sans"/>
              </a:rPr>
              <a:t>hysiology of emotions during difficult patient encounters</a:t>
            </a:r>
          </a:p>
          <a:p>
            <a:pPr marL="342900" indent="-342900">
              <a:buFont typeface="Arial"/>
              <a:buChar char="•"/>
            </a:pPr>
            <a:r>
              <a:rPr lang="en-US" sz="2400" dirty="0">
                <a:latin typeface="Open Sans"/>
                <a:cs typeface="Open Sans"/>
              </a:rPr>
              <a:t>S</a:t>
            </a:r>
            <a:r>
              <a:rPr lang="en-US" sz="2400" dirty="0" smtClean="0">
                <a:latin typeface="Open Sans"/>
                <a:cs typeface="Open Sans"/>
              </a:rPr>
              <a:t>kill in decoding subtle facial expressions</a:t>
            </a:r>
          </a:p>
          <a:p>
            <a:pPr marL="342900" indent="-342900">
              <a:buFont typeface="Arial"/>
              <a:buChar char="•"/>
            </a:pPr>
            <a:r>
              <a:rPr lang="en-US" sz="2400" dirty="0">
                <a:latin typeface="Open Sans"/>
                <a:cs typeface="Open Sans"/>
              </a:rPr>
              <a:t>E</a:t>
            </a:r>
            <a:r>
              <a:rPr lang="en-US" sz="2400" dirty="0" smtClean="0">
                <a:latin typeface="Open Sans"/>
                <a:cs typeface="Open Sans"/>
              </a:rPr>
              <a:t>mpathic verbal and </a:t>
            </a:r>
            <a:r>
              <a:rPr lang="en-US" sz="2400" dirty="0" err="1" smtClean="0">
                <a:latin typeface="Open Sans"/>
                <a:cs typeface="Open Sans"/>
              </a:rPr>
              <a:t>behavioural</a:t>
            </a:r>
            <a:r>
              <a:rPr lang="en-US" sz="2400" dirty="0" smtClean="0">
                <a:latin typeface="Open Sans"/>
                <a:cs typeface="Open Sans"/>
              </a:rPr>
              <a:t> responses</a:t>
            </a:r>
          </a:p>
          <a:p>
            <a:pPr marL="342900" indent="-342900">
              <a:buFont typeface="Arial"/>
              <a:buChar char="•"/>
            </a:pPr>
            <a:r>
              <a:rPr lang="en-US" sz="2400" dirty="0" smtClean="0">
                <a:latin typeface="Open Sans"/>
                <a:cs typeface="Open Sans"/>
              </a:rPr>
              <a:t>Self-regulation skills with breathing </a:t>
            </a:r>
            <a:br>
              <a:rPr lang="en-US" sz="2400" dirty="0" smtClean="0">
                <a:latin typeface="Open Sans"/>
                <a:cs typeface="Open Sans"/>
              </a:rPr>
            </a:br>
            <a:r>
              <a:rPr lang="en-US" sz="2400" dirty="0" smtClean="0">
                <a:latin typeface="Open Sans"/>
                <a:cs typeface="Open Sans"/>
              </a:rPr>
              <a:t>exercises and mindfulness</a:t>
            </a:r>
            <a:endParaRPr lang="en-US" sz="2400" dirty="0">
              <a:latin typeface="Open Sans"/>
              <a:cs typeface="Open Sans"/>
            </a:endParaRPr>
          </a:p>
        </p:txBody>
      </p:sp>
    </p:spTree>
    <p:extLst>
      <p:ext uri="{BB962C8B-B14F-4D97-AF65-F5344CB8AC3E}">
        <p14:creationId xmlns:p14="http://schemas.microsoft.com/office/powerpoint/2010/main" val="19173104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17 at 1.41.13 P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609362"/>
            <a:ext cx="9144000" cy="5805996"/>
          </a:xfrm>
          <a:prstGeom prst="rect">
            <a:avLst/>
          </a:prstGeom>
        </p:spPr>
      </p:pic>
      <p:sp>
        <p:nvSpPr>
          <p:cNvPr id="3" name="TextBox 2"/>
          <p:cNvSpPr txBox="1"/>
          <p:nvPr/>
        </p:nvSpPr>
        <p:spPr>
          <a:xfrm>
            <a:off x="170096" y="5374166"/>
            <a:ext cx="8731519" cy="1323439"/>
          </a:xfrm>
          <a:prstGeom prst="rect">
            <a:avLst/>
          </a:prstGeom>
          <a:noFill/>
        </p:spPr>
        <p:txBody>
          <a:bodyPr wrap="square" rtlCol="0">
            <a:spAutoFit/>
          </a:bodyPr>
          <a:lstStyle/>
          <a:p>
            <a:pPr algn="ctr"/>
            <a:r>
              <a:rPr lang="en-US" sz="4000" i="1" dirty="0" smtClean="0">
                <a:solidFill>
                  <a:schemeClr val="bg1"/>
                </a:solidFill>
                <a:effectLst>
                  <a:outerShdw blurRad="50800" dist="38100" dir="2700000" algn="tl" rotWithShape="0">
                    <a:srgbClr val="000000">
                      <a:alpha val="43000"/>
                    </a:srgbClr>
                  </a:outerShdw>
                </a:effectLst>
                <a:latin typeface="Open Sans"/>
                <a:cs typeface="Open Sans"/>
              </a:rPr>
              <a:t>Number 1 priority: Health and wellbeing of health professionals</a:t>
            </a:r>
            <a:endParaRPr lang="en-US" sz="4000" i="1" dirty="0">
              <a:solidFill>
                <a:schemeClr val="bg1"/>
              </a:solidFill>
              <a:effectLst>
                <a:outerShdw blurRad="50800" dist="38100" dir="2700000" algn="tl" rotWithShape="0">
                  <a:srgbClr val="000000">
                    <a:alpha val="43000"/>
                  </a:srgbClr>
                </a:outerShdw>
              </a:effectLst>
              <a:latin typeface="Open Sans"/>
              <a:cs typeface="Open Sans"/>
            </a:endParaRPr>
          </a:p>
        </p:txBody>
      </p:sp>
    </p:spTree>
    <p:extLst>
      <p:ext uri="{BB962C8B-B14F-4D97-AF65-F5344CB8AC3E}">
        <p14:creationId xmlns:p14="http://schemas.microsoft.com/office/powerpoint/2010/main" val="37912741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Open Sans"/>
            <a:cs typeface="Open Sans"/>
          </a:defRPr>
        </a:defPPr>
      </a:lst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30462</TotalTime>
  <Words>1360</Words>
  <Application>Microsoft Macintosh PowerPoint</Application>
  <PresentationFormat>On-screen Show (4:3)</PresentationFormat>
  <Paragraphs>115</Paragraphs>
  <Slides>17</Slides>
  <Notes>17</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Office Theme</vt:lpstr>
      <vt:lpstr>2_Office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Nandini Nair</dc:creator>
  <cp:lastModifiedBy>Robin Youngson</cp:lastModifiedBy>
  <cp:revision>378</cp:revision>
  <cp:lastPrinted>2017-08-20T04:57:23Z</cp:lastPrinted>
  <dcterms:created xsi:type="dcterms:W3CDTF">2013-05-03T05:45:09Z</dcterms:created>
  <dcterms:modified xsi:type="dcterms:W3CDTF">2017-08-20T05:30:10Z</dcterms:modified>
</cp:coreProperties>
</file>