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12"/>
  </p:notesMasterIdLst>
  <p:handoutMasterIdLst>
    <p:handoutMasterId r:id="rId13"/>
  </p:handoutMasterIdLst>
  <p:sldIdLst>
    <p:sldId id="607" r:id="rId5"/>
    <p:sldId id="608" r:id="rId6"/>
    <p:sldId id="613" r:id="rId7"/>
    <p:sldId id="609" r:id="rId8"/>
    <p:sldId id="610" r:id="rId9"/>
    <p:sldId id="611" r:id="rId10"/>
    <p:sldId id="61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9CCA4"/>
    <a:srgbClr val="4C0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20" autoAdjust="0"/>
  </p:normalViewPr>
  <p:slideViewPr>
    <p:cSldViewPr snapToGrid="0">
      <p:cViewPr>
        <p:scale>
          <a:sx n="75" d="100"/>
          <a:sy n="75" d="100"/>
        </p:scale>
        <p:origin x="-1576" y="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D01D8-B925-FB4A-A1BB-C5461BDB293C}" type="datetimeFigureOut">
              <a:rPr lang="en-US" smtClean="0"/>
              <a:t>19/08/17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E533A-E4B7-C944-AF9C-2AA4FDA37936}" type="slidenum">
              <a:rPr lang="en-US" smtClean="0"/>
              <a:t>‹#›</a:t>
            </a:fld>
            <a:endParaRPr lang="en-US"/>
          </a:p>
        </p:txBody>
      </p:sp>
    </p:spTree>
    <p:extLst>
      <p:ext uri="{BB962C8B-B14F-4D97-AF65-F5344CB8AC3E}">
        <p14:creationId xmlns:p14="http://schemas.microsoft.com/office/powerpoint/2010/main" val="742840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365F3-22BA-FA49-83C4-45261660899E}" type="datetimeFigureOut">
              <a:rPr lang="en-US" smtClean="0"/>
              <a:t>19/08/17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A5B60-1125-6043-93D7-FBAA247E0112}" type="slidenum">
              <a:rPr lang="en-US" smtClean="0"/>
              <a:t>‹#›</a:t>
            </a:fld>
            <a:endParaRPr lang="en-US"/>
          </a:p>
        </p:txBody>
      </p:sp>
    </p:spTree>
    <p:extLst>
      <p:ext uri="{BB962C8B-B14F-4D97-AF65-F5344CB8AC3E}">
        <p14:creationId xmlns:p14="http://schemas.microsoft.com/office/powerpoint/2010/main" val="950764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simplest definition of compassion. I say to audiences, “I’m pretty sure this is why all of you are here – you were drawn in healthcare work because you wanted to respond to suffering in the world and to care for people”.</a:t>
            </a:r>
          </a:p>
          <a:p>
            <a:endParaRPr lang="en-US" dirty="0" smtClean="0"/>
          </a:p>
          <a:p>
            <a:r>
              <a:rPr lang="en-US" dirty="0" smtClean="0"/>
              <a:t>Compassion is not just a feeling, it’s a motivation.</a:t>
            </a:r>
          </a:p>
          <a:p>
            <a:endParaRPr lang="en-US" dirty="0" smtClean="0"/>
          </a:p>
          <a:p>
            <a:r>
              <a:rPr lang="en-US" dirty="0" smtClean="0"/>
              <a:t>People do confuse terms like empathy, sympathy, compassion</a:t>
            </a:r>
            <a:r>
              <a:rPr lang="en-US" baseline="0" dirty="0" smtClean="0"/>
              <a:t> and pity. Compassion has the element of non-judgment, we can be compassionate to someone we don’t like or approve of. On the other hand we tend not to sympathize with people we judge don’t deserve our sympathy, such as someone who is violent, or a drunk driver – so sympathy also involves judgment.</a:t>
            </a:r>
          </a:p>
          <a:p>
            <a:endParaRPr lang="en-US" baseline="0" dirty="0" smtClean="0"/>
          </a:p>
          <a:p>
            <a:r>
              <a:rPr lang="en-US" baseline="0" dirty="0" smtClean="0"/>
              <a:t>People don’t want pity because that also involves judgment – the person offering pity feels superior to the one who is pitied.</a:t>
            </a:r>
          </a:p>
          <a:p>
            <a:endParaRPr lang="en-US" baseline="0" dirty="0" smtClean="0"/>
          </a:p>
          <a:p>
            <a:r>
              <a:rPr lang="en-US" baseline="0" dirty="0" smtClean="0"/>
              <a:t>The distinction between empathy and compassion is extremely important – see the next slide.</a:t>
            </a:r>
            <a:endParaRPr lang="en-US" dirty="0"/>
          </a:p>
        </p:txBody>
      </p:sp>
      <p:sp>
        <p:nvSpPr>
          <p:cNvPr id="4" name="Slide Number Placeholder 3"/>
          <p:cNvSpPr>
            <a:spLocks noGrp="1"/>
          </p:cNvSpPr>
          <p:nvPr>
            <p:ph type="sldNum" sz="quarter" idx="10"/>
          </p:nvPr>
        </p:nvSpPr>
        <p:spPr/>
        <p:txBody>
          <a:bodyPr/>
          <a:lstStyle/>
          <a:p>
            <a:fld id="{D09A5B60-1125-6043-93D7-FBAA247E0112}" type="slidenum">
              <a:rPr lang="en-US" smtClean="0"/>
              <a:t>1</a:t>
            </a:fld>
            <a:endParaRPr lang="en-US"/>
          </a:p>
        </p:txBody>
      </p:sp>
    </p:spTree>
    <p:extLst>
      <p:ext uri="{BB962C8B-B14F-4D97-AF65-F5344CB8AC3E}">
        <p14:creationId xmlns:p14="http://schemas.microsoft.com/office/powerpoint/2010/main" val="309716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literature we see many calls for more empathy in medicine, nursing practice or</a:t>
            </a:r>
            <a:r>
              <a:rPr lang="en-US" baseline="0" dirty="0" smtClean="0"/>
              <a:t> healthcare and a lot of the research is based on measures of empathy rather than compassion. I think this is unhelpful.</a:t>
            </a:r>
          </a:p>
          <a:p>
            <a:endParaRPr lang="en-US" baseline="0" dirty="0" smtClean="0"/>
          </a:p>
          <a:p>
            <a:r>
              <a:rPr lang="en-US" baseline="0" dirty="0" smtClean="0"/>
              <a:t>Empathy does not have a moral value, it is not necessarily a motive for good. Conmen use empathy to build your trust before stealing all your money. Torturers use empathy to increase the suffering and pain of their victims. On the other hand, compassion has a strong moral value and it’s always a force for good.</a:t>
            </a:r>
          </a:p>
          <a:p>
            <a:endParaRPr lang="en-US" baseline="0" dirty="0" smtClean="0"/>
          </a:p>
          <a:p>
            <a:r>
              <a:rPr lang="en-US" baseline="0" dirty="0" smtClean="0"/>
              <a:t>Empathy is a human ability to intuit and understand another’s emotions (emotional empathy), their situation or problem (cognitive empathy), and also body reactions (visceral empathy). Empathy is not restricted to pain or suffering – we can also empathize with happiness or joy. Empathy is a skill and can be developed. In the practice of empathy, we understand and mirror people’s emotional state, summarize and feed back our understanding of their situation or story, and react to body signals such as nausea, retching, pain, fatigue or yawning. </a:t>
            </a:r>
          </a:p>
          <a:p>
            <a:endParaRPr lang="en-US" baseline="0" dirty="0" smtClean="0"/>
          </a:p>
          <a:p>
            <a:r>
              <a:rPr lang="en-US" baseline="0" dirty="0" smtClean="0"/>
              <a:t>Tania Singer is a famous neuroscientist at the Max Planck Institute in Germany. She has studied the difference between empathy and compassion using brain scans in experienced meditators and ordinary subjects. When we empathize with someone in pain or suffering, our own pain circuits light up in the brain scan – we literally feel the pain of others. This is associated with brain circuits connected to negative affect (feeling) and the experience is aversive, we want to turn away because the experience is painful.</a:t>
            </a:r>
          </a:p>
          <a:p>
            <a:endParaRPr lang="en-US" baseline="0" dirty="0" smtClean="0"/>
          </a:p>
          <a:p>
            <a:r>
              <a:rPr lang="en-US" baseline="0" dirty="0" smtClean="0"/>
              <a:t>Empathy is transformed to compassion with a kind of alchemy when we add two crucial elements: an attitude of loving kindness and a motivation to address the suffering of the other. Completely different brain circuits light up, those associated with positive affect (warm feelings) and the circuits concerned with human bonding and affiliation. So every act of compassion is also compassion for self as well as the other. In deep compassion, we can witness the pain and suffering of others without being wounded. Compassionate practice is sustainable, whereas empathy alone can lead to burnout.</a:t>
            </a:r>
          </a:p>
          <a:p>
            <a:endParaRPr lang="en-US" baseline="0" dirty="0" smtClean="0"/>
          </a:p>
          <a:p>
            <a:r>
              <a:rPr lang="en-US" baseline="0" dirty="0" smtClean="0"/>
              <a:t>To sustain lifelong compassion there are some necessary pre-conditions: we must practice self-compassion and non-judgment; we must live a balanced lifestyle, nourish ourselves and not overwork; and we must let go of attachment to the outcomes of our work.</a:t>
            </a:r>
          </a:p>
          <a:p>
            <a:endParaRPr lang="en-US" baseline="0" dirty="0" smtClean="0"/>
          </a:p>
          <a:p>
            <a:r>
              <a:rPr lang="en-US" baseline="0" dirty="0" smtClean="0"/>
              <a:t>Compassion with non-attachment (emotionally warm) is very different from clinical detachment (emotionally cold). Non-attachment is a humble stance recognizing that many factors other than our care will determine the outcome for the patient and it doesn’t imply a lack of personal responsibility – on the contrary, compassionate practitioners bring great clarity and skill to their practice and achieve better clinical outcomes than practitioners who are emotionally detached.</a:t>
            </a:r>
            <a:endParaRPr lang="en-US" dirty="0"/>
          </a:p>
        </p:txBody>
      </p:sp>
      <p:sp>
        <p:nvSpPr>
          <p:cNvPr id="4" name="Slide Number Placeholder 3"/>
          <p:cNvSpPr>
            <a:spLocks noGrp="1"/>
          </p:cNvSpPr>
          <p:nvPr>
            <p:ph type="sldNum" sz="quarter" idx="10"/>
          </p:nvPr>
        </p:nvSpPr>
        <p:spPr/>
        <p:txBody>
          <a:bodyPr/>
          <a:lstStyle/>
          <a:p>
            <a:fld id="{D09A5B60-1125-6043-93D7-FBAA247E0112}" type="slidenum">
              <a:rPr lang="en-US" smtClean="0"/>
              <a:t>2</a:t>
            </a:fld>
            <a:endParaRPr lang="en-US"/>
          </a:p>
        </p:txBody>
      </p:sp>
    </p:spTree>
    <p:extLst>
      <p:ext uri="{BB962C8B-B14F-4D97-AF65-F5344CB8AC3E}">
        <p14:creationId xmlns:p14="http://schemas.microsoft.com/office/powerpoint/2010/main" val="244759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Flexible empathy is a useful concept. When we develop</a:t>
            </a:r>
            <a:r>
              <a:rPr lang="en-US" baseline="0" dirty="0" smtClean="0"/>
              <a:t> the skills of mindfulness, we can skillfully direct our attention and feelings to the task at hand. For instance, in an emergency or resuscitation situation, you must act very swiftly to save a life and you can’t afford to let your emotions cloud your judgment or inhibit necessary actions. In fact, neuroscience shows that a focus on cognitive tasks blunts empathy, and a focus of empathy and feelings blunts cognitive performance so we must learn to employ the mental functions according to the needs of the situation.</a:t>
            </a:r>
          </a:p>
          <a:p>
            <a:endParaRPr lang="en-US" baseline="0" dirty="0" smtClean="0"/>
          </a:p>
          <a:p>
            <a:r>
              <a:rPr lang="en-US" baseline="0" dirty="0" smtClean="0"/>
              <a:t>After a successful resuscitation, your next task is to meet with the anxious and fearful relatives of the patient. This is the time to turn off the technical and cognitive processes and concentrate on empathy and compassion.</a:t>
            </a:r>
          </a:p>
          <a:p>
            <a:endParaRPr lang="en-US" baseline="0" dirty="0" smtClean="0"/>
          </a:p>
          <a:p>
            <a:r>
              <a:rPr lang="en-US" baseline="0" dirty="0" smtClean="0"/>
              <a:t>Practitioners who don’t learn the flexibility are at risk of burnout – either from being always overwhelmed by negative feelings, or else from a state of detachment where they lose the meaning and joy of human connection (and cause harm to patient and family members with their coldness and detachment).</a:t>
            </a:r>
            <a:endParaRPr lang="en-US" dirty="0"/>
          </a:p>
        </p:txBody>
      </p:sp>
      <p:sp>
        <p:nvSpPr>
          <p:cNvPr id="4" name="Slide Number Placeholder 3"/>
          <p:cNvSpPr>
            <a:spLocks noGrp="1"/>
          </p:cNvSpPr>
          <p:nvPr>
            <p:ph type="sldNum" sz="quarter" idx="10"/>
          </p:nvPr>
        </p:nvSpPr>
        <p:spPr/>
        <p:txBody>
          <a:bodyPr/>
          <a:lstStyle/>
          <a:p>
            <a:fld id="{D09A5B60-1125-6043-93D7-FBAA247E0112}" type="slidenum">
              <a:rPr lang="en-US" smtClean="0"/>
              <a:t>3</a:t>
            </a:fld>
            <a:endParaRPr lang="en-US"/>
          </a:p>
        </p:txBody>
      </p:sp>
    </p:spTree>
    <p:extLst>
      <p:ext uri="{BB962C8B-B14F-4D97-AF65-F5344CB8AC3E}">
        <p14:creationId xmlns:p14="http://schemas.microsoft.com/office/powerpoint/2010/main" val="215749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detachment is largely a myth: it does not help you be more objective, make better decisions, or protect you from traumatization. Human beings are intimately connection. Practitioners who learn the skill of open-hearted compassion</a:t>
            </a:r>
            <a:r>
              <a:rPr lang="en-US" baseline="0" dirty="0" smtClean="0"/>
              <a:t> with non-attachment to outcomes make better clinical decisions, understand their patients better and actually protect themselves from emotional traumatization.</a:t>
            </a:r>
          </a:p>
          <a:p>
            <a:endParaRPr lang="en-US" baseline="0" dirty="0" smtClean="0"/>
          </a:p>
          <a:p>
            <a:r>
              <a:rPr lang="en-US" baseline="0" dirty="0" smtClean="0"/>
              <a:t>Our brains have specialized, rapidly acting neurons called ‘mirror neurons’, which can recognize and interpret a facial expression within 1/20</a:t>
            </a:r>
            <a:r>
              <a:rPr lang="en-US" baseline="30000" dirty="0" smtClean="0"/>
              <a:t>th</a:t>
            </a:r>
            <a:r>
              <a:rPr lang="en-US" baseline="0" dirty="0" smtClean="0"/>
              <a:t> of a second. We can demonstrate this capacity by flashing subliminal images of face with different expressions on a computer screen. Most people will intuit a feeling, for instance of anger, or sadness, or disgust even though they didn’t consciously see the image. The mirror neuron system is the basis of empathy and it also interprets body posture, tone of voice and other non-verbal clues to intuit intention.</a:t>
            </a:r>
          </a:p>
          <a:p>
            <a:endParaRPr lang="en-US" baseline="0" dirty="0" smtClean="0"/>
          </a:p>
          <a:p>
            <a:r>
              <a:rPr lang="en-US" baseline="0" dirty="0" smtClean="0"/>
              <a:t>So powerful is this connection, neuroscientist have had to create a whole new field of science called ‘inter-personal neurobiology’, which describes for instance how a mother and baby continually restructure each other’s neural networks. I often joke with audiences to say, “I’m really going to mess with your minds – by the end of this lecture I will have changed the structure of your brain!”</a:t>
            </a:r>
          </a:p>
          <a:p>
            <a:endParaRPr lang="en-US" baseline="0" dirty="0" smtClean="0"/>
          </a:p>
          <a:p>
            <a:r>
              <a:rPr lang="en-US" baseline="0" dirty="0" smtClean="0"/>
              <a:t>The second way that people are connected is a direct electro-mechanical coupling from the electrical field of the heartbeat – the thing we record every time we do an ECG (EKG). This electrical field extends meters beyond the body and directly affect neuronal function of people close to us. If we connect an ECG monitor to one subject and an EEG monitor to another subject, to measure brain waves, we can find evidence that some neurons in the second subject are fifing in synchrony with the heartbeat of the first subject, and visa versa. We literally have a heart-felt connection.</a:t>
            </a:r>
          </a:p>
          <a:p>
            <a:endParaRPr lang="en-US" baseline="0" dirty="0" smtClean="0"/>
          </a:p>
          <a:p>
            <a:r>
              <a:rPr lang="en-US" baseline="0" dirty="0" smtClean="0"/>
              <a:t>The heart is a sense organ and has an extensive neural network with about 3,000 neurons. More signals go from the heart to the brain than from the brain to the heart. There is a state called ‘physiological coherence’ associated with calm mindfulness and compassion in which the heart and the brain work together. This state can easily be detected by analyzing fine variations in the beat-to-beat interval (so-called Heart Rate Variation HRV) and you can even get an app on you smart phone to do this analysis.</a:t>
            </a:r>
          </a:p>
          <a:p>
            <a:endParaRPr lang="en-US" baseline="0" dirty="0" smtClean="0"/>
          </a:p>
          <a:p>
            <a:r>
              <a:rPr lang="en-US" baseline="0" dirty="0" smtClean="0"/>
              <a:t>This calm state of physiological coherence is actually contagious. So when I have an anxious patient I can change their physiology and reduce their heart rate and blood pressure simply from my own calm and compassionate state – without even saying a word or giving a drug. This elicits a healing response in the patient, which can profoundly change clinical outcomes.</a:t>
            </a:r>
          </a:p>
          <a:p>
            <a:endParaRPr lang="en-US" baseline="0" dirty="0" smtClean="0"/>
          </a:p>
          <a:p>
            <a:r>
              <a:rPr lang="en-US" baseline="0" dirty="0" smtClean="0"/>
              <a:t>What this means is that we have a kind of broadband </a:t>
            </a:r>
            <a:r>
              <a:rPr lang="en-US" baseline="0" dirty="0" err="1" smtClean="0"/>
              <a:t>wifi</a:t>
            </a:r>
            <a:r>
              <a:rPr lang="en-US" baseline="0" dirty="0" smtClean="0"/>
              <a:t> connection between ourselves and our patients, which can do good or harm – see next slide.</a:t>
            </a:r>
            <a:endParaRPr lang="en-US" dirty="0"/>
          </a:p>
        </p:txBody>
      </p:sp>
      <p:sp>
        <p:nvSpPr>
          <p:cNvPr id="4" name="Slide Number Placeholder 3"/>
          <p:cNvSpPr>
            <a:spLocks noGrp="1"/>
          </p:cNvSpPr>
          <p:nvPr>
            <p:ph type="sldNum" sz="quarter" idx="10"/>
          </p:nvPr>
        </p:nvSpPr>
        <p:spPr/>
        <p:txBody>
          <a:bodyPr/>
          <a:lstStyle/>
          <a:p>
            <a:fld id="{D09A5B60-1125-6043-93D7-FBAA247E0112}" type="slidenum">
              <a:rPr lang="en-US" smtClean="0"/>
              <a:t>4</a:t>
            </a:fld>
            <a:endParaRPr lang="en-US"/>
          </a:p>
        </p:txBody>
      </p:sp>
    </p:spTree>
    <p:extLst>
      <p:ext uri="{BB962C8B-B14F-4D97-AF65-F5344CB8AC3E}">
        <p14:creationId xmlns:p14="http://schemas.microsoft.com/office/powerpoint/2010/main" val="249429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bring a compassionate spirit to our patients, we elicit a wide cascade of healing responses including new gene expression, new protein synthesis, enhanced tissue healing, enhanced immunity, a reduction in</a:t>
            </a:r>
            <a:r>
              <a:rPr lang="en-US" baseline="0" dirty="0" smtClean="0"/>
              <a:t> inflammatory and stress responses, and a positive emotional experience that may be remembered for a lifetime. Every time the patient remembers that care, the whole healing cascade is switched on again.</a:t>
            </a:r>
          </a:p>
          <a:p>
            <a:endParaRPr lang="en-US" baseline="0" dirty="0" smtClean="0"/>
          </a:p>
          <a:p>
            <a:r>
              <a:rPr lang="en-US" baseline="0" dirty="0" smtClean="0"/>
              <a:t>Conversely, if we are angry, frustrated, judgmental or cold to our patients, we actually wound them, causing a similar cascade of harmful changes.</a:t>
            </a:r>
          </a:p>
          <a:p>
            <a:endParaRPr lang="en-US" baseline="0" dirty="0" smtClean="0"/>
          </a:p>
          <a:p>
            <a:r>
              <a:rPr lang="en-US" baseline="0" dirty="0" smtClean="0"/>
              <a:t>The compelling evidence for all these effects is contained in the slide collection about Clinical Outcomes.</a:t>
            </a:r>
            <a:endParaRPr lang="en-US" dirty="0"/>
          </a:p>
        </p:txBody>
      </p:sp>
      <p:sp>
        <p:nvSpPr>
          <p:cNvPr id="4" name="Slide Number Placeholder 3"/>
          <p:cNvSpPr>
            <a:spLocks noGrp="1"/>
          </p:cNvSpPr>
          <p:nvPr>
            <p:ph type="sldNum" sz="quarter" idx="10"/>
          </p:nvPr>
        </p:nvSpPr>
        <p:spPr/>
        <p:txBody>
          <a:bodyPr/>
          <a:lstStyle/>
          <a:p>
            <a:fld id="{D09A5B60-1125-6043-93D7-FBAA247E0112}" type="slidenum">
              <a:rPr lang="en-US" smtClean="0"/>
              <a:t>5</a:t>
            </a:fld>
            <a:endParaRPr lang="en-US"/>
          </a:p>
        </p:txBody>
      </p:sp>
    </p:spTree>
    <p:extLst>
      <p:ext uri="{BB962C8B-B14F-4D97-AF65-F5344CB8AC3E}">
        <p14:creationId xmlns:p14="http://schemas.microsoft.com/office/powerpoint/2010/main" val="22344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 version of slide for pediatrics</a:t>
            </a:r>
            <a:endParaRPr lang="en-US" dirty="0"/>
          </a:p>
        </p:txBody>
      </p:sp>
      <p:sp>
        <p:nvSpPr>
          <p:cNvPr id="4" name="Slide Number Placeholder 3"/>
          <p:cNvSpPr>
            <a:spLocks noGrp="1"/>
          </p:cNvSpPr>
          <p:nvPr>
            <p:ph type="sldNum" sz="quarter" idx="10"/>
          </p:nvPr>
        </p:nvSpPr>
        <p:spPr/>
        <p:txBody>
          <a:bodyPr/>
          <a:lstStyle/>
          <a:p>
            <a:fld id="{D09A5B60-1125-6043-93D7-FBAA247E0112}" type="slidenum">
              <a:rPr lang="en-US" smtClean="0"/>
              <a:t>6</a:t>
            </a:fld>
            <a:endParaRPr lang="en-US"/>
          </a:p>
        </p:txBody>
      </p:sp>
    </p:spTree>
    <p:extLst>
      <p:ext uri="{BB962C8B-B14F-4D97-AF65-F5344CB8AC3E}">
        <p14:creationId xmlns:p14="http://schemas.microsoft.com/office/powerpoint/2010/main" val="306611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Alternative version of slide for pediatrics</a:t>
            </a:r>
          </a:p>
          <a:p>
            <a:endParaRPr lang="en-US"/>
          </a:p>
        </p:txBody>
      </p:sp>
      <p:sp>
        <p:nvSpPr>
          <p:cNvPr id="4" name="Slide Number Placeholder 3"/>
          <p:cNvSpPr>
            <a:spLocks noGrp="1"/>
          </p:cNvSpPr>
          <p:nvPr>
            <p:ph type="sldNum" sz="quarter" idx="10"/>
          </p:nvPr>
        </p:nvSpPr>
        <p:spPr/>
        <p:txBody>
          <a:bodyPr/>
          <a:lstStyle/>
          <a:p>
            <a:fld id="{D09A5B60-1125-6043-93D7-FBAA247E0112}" type="slidenum">
              <a:rPr lang="en-US" smtClean="0"/>
              <a:t>7</a:t>
            </a:fld>
            <a:endParaRPr lang="en-US"/>
          </a:p>
        </p:txBody>
      </p:sp>
    </p:spTree>
    <p:extLst>
      <p:ext uri="{BB962C8B-B14F-4D97-AF65-F5344CB8AC3E}">
        <p14:creationId xmlns:p14="http://schemas.microsoft.com/office/powerpoint/2010/main" val="323307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5929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416650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1508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991"/>
            <a:ext cx="8229600" cy="1143000"/>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a:xfrm>
            <a:off x="457200" y="3137647"/>
            <a:ext cx="8229600" cy="2988516"/>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92229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301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39968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296110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036B6-829E-234A-A69D-C62855102110}"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00252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036B6-829E-234A-A69D-C62855102110}"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933635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24588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036B6-829E-234A-A69D-C62855102110}"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03354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06421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253165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60868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2588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2357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61961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4905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088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00369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336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7822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244506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cxnSp>
        <p:nvCxnSpPr>
          <p:cNvPr id="31" name="Straight Connector 30"/>
          <p:cNvCxnSpPr/>
          <p:nvPr userDrawn="1"/>
        </p:nvCxnSpPr>
        <p:spPr>
          <a:xfrm flipV="1">
            <a:off x="-203200" y="1"/>
            <a:ext cx="9486900" cy="13131"/>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94733" y="1540934"/>
            <a:ext cx="9503833" cy="12701"/>
          </a:xfrm>
          <a:prstGeom prst="line">
            <a:avLst/>
          </a:prstGeom>
          <a:ln w="1111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HIH_hor_logo_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76246" y="319541"/>
            <a:ext cx="3249220" cy="967392"/>
          </a:xfrm>
          <a:prstGeom prst="rect">
            <a:avLst/>
          </a:prstGeom>
        </p:spPr>
      </p:pic>
      <p:sp>
        <p:nvSpPr>
          <p:cNvPr id="8" name="TextBox 7"/>
          <p:cNvSpPr txBox="1"/>
          <p:nvPr userDrawn="1"/>
        </p:nvSpPr>
        <p:spPr>
          <a:xfrm>
            <a:off x="423334" y="254001"/>
            <a:ext cx="1066800" cy="923330"/>
          </a:xfrm>
          <a:prstGeom prst="rect">
            <a:avLst/>
          </a:prstGeom>
          <a:noFill/>
        </p:spPr>
        <p:txBody>
          <a:bodyPr wrap="square" rtlCol="0">
            <a:spAutoFit/>
          </a:bodyPr>
          <a:lstStyle/>
          <a:p>
            <a:r>
              <a:rPr lang="en-US" dirty="0" smtClean="0">
                <a:latin typeface="Open Sans"/>
                <a:cs typeface="Open Sans"/>
              </a:rPr>
              <a:t>Your logo here</a:t>
            </a:r>
          </a:p>
        </p:txBody>
      </p:sp>
      <p:sp>
        <p:nvSpPr>
          <p:cNvPr id="9" name="TextBox 8"/>
          <p:cNvSpPr txBox="1"/>
          <p:nvPr userDrawn="1"/>
        </p:nvSpPr>
        <p:spPr>
          <a:xfrm>
            <a:off x="2438400" y="592667"/>
            <a:ext cx="2827867" cy="461665"/>
          </a:xfrm>
          <a:prstGeom prst="rect">
            <a:avLst/>
          </a:prstGeom>
          <a:noFill/>
        </p:spPr>
        <p:txBody>
          <a:bodyPr wrap="square" rtlCol="0">
            <a:spAutoFit/>
          </a:bodyPr>
          <a:lstStyle/>
          <a:p>
            <a:r>
              <a:rPr lang="en-US" sz="2400" dirty="0" smtClean="0">
                <a:latin typeface="Open Sans"/>
                <a:cs typeface="Open Sans"/>
              </a:rPr>
              <a:t>Optional title here</a:t>
            </a:r>
          </a:p>
        </p:txBody>
      </p:sp>
    </p:spTree>
    <p:extLst>
      <p:ext uri="{BB962C8B-B14F-4D97-AF65-F5344CB8AC3E}">
        <p14:creationId xmlns:p14="http://schemas.microsoft.com/office/powerpoint/2010/main" val="125630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36B6-829E-234A-A69D-C62855102110}"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1322A-30A2-6946-9DC2-261F0542CF2F}" type="slidenum">
              <a:rPr lang="en-US" smtClean="0"/>
              <a:t>‹#›</a:t>
            </a:fld>
            <a:endParaRPr lang="en-US"/>
          </a:p>
        </p:txBody>
      </p:sp>
    </p:spTree>
    <p:extLst>
      <p:ext uri="{BB962C8B-B14F-4D97-AF65-F5344CB8AC3E}">
        <p14:creationId xmlns:p14="http://schemas.microsoft.com/office/powerpoint/2010/main" val="3773377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microsoft.com/office/2007/relationships/hdphoto" Target="../media/hdphoto1.wdp"/><Relationship Id="rId6" Type="http://schemas.openxmlformats.org/officeDocument/2006/relationships/image" Target="../media/image8.png"/><Relationship Id="rId7" Type="http://schemas.microsoft.com/office/2007/relationships/hdphoto" Target="../media/hdphoto2.wdp"/><Relationship Id="rId8" Type="http://schemas.openxmlformats.org/officeDocument/2006/relationships/image" Target="../media/image9.gi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gi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gi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 2000px.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582804"/>
            <a:ext cx="9279468" cy="5365125"/>
          </a:xfrm>
          <a:prstGeom prst="rect">
            <a:avLst/>
          </a:prstGeom>
        </p:spPr>
      </p:pic>
      <p:sp>
        <p:nvSpPr>
          <p:cNvPr id="2" name="Rectangle 1"/>
          <p:cNvSpPr/>
          <p:nvPr/>
        </p:nvSpPr>
        <p:spPr>
          <a:xfrm>
            <a:off x="-135467" y="1557867"/>
            <a:ext cx="9618134" cy="2997200"/>
          </a:xfrm>
          <a:prstGeom prst="rect">
            <a:avLst/>
          </a:prstGeom>
          <a:gradFill flip="none" rotWithShape="1">
            <a:gsLst>
              <a:gs pos="0">
                <a:schemeClr val="bg1">
                  <a:alpha val="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2590" y="1582889"/>
            <a:ext cx="8771467" cy="1569660"/>
          </a:xfrm>
          <a:prstGeom prst="rect">
            <a:avLst/>
          </a:prstGeom>
          <a:noFill/>
        </p:spPr>
        <p:txBody>
          <a:bodyPr wrap="square" rtlCol="0">
            <a:spAutoFit/>
          </a:bodyPr>
          <a:lstStyle/>
          <a:p>
            <a:r>
              <a:rPr lang="en-US" sz="3200" i="1" dirty="0" smtClean="0">
                <a:latin typeface="Open Sans"/>
                <a:cs typeface="Open Sans"/>
              </a:rPr>
              <a:t>Compassion is the calling that brought us into the healing professions – knowing suffering and wanting to do something about it</a:t>
            </a:r>
            <a:endParaRPr lang="en-US" sz="3200" i="1" dirty="0">
              <a:latin typeface="Open Sans"/>
              <a:cs typeface="Open Sans"/>
            </a:endParaRPr>
          </a:p>
        </p:txBody>
      </p:sp>
    </p:spTree>
    <p:extLst>
      <p:ext uri="{BB962C8B-B14F-4D97-AF65-F5344CB8AC3E}">
        <p14:creationId xmlns:p14="http://schemas.microsoft.com/office/powerpoint/2010/main" val="6319725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form empathy to compassi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463" y="1780940"/>
            <a:ext cx="6487594" cy="4859621"/>
          </a:xfrm>
          <a:prstGeom prst="rect">
            <a:avLst/>
          </a:prstGeom>
          <a:ln>
            <a:solidFill>
              <a:schemeClr val="tx1"/>
            </a:solidFill>
          </a:ln>
          <a:effectLst>
            <a:outerShdw blurRad="50800" dist="38100" dir="2700000" algn="tl" rotWithShape="0">
              <a:srgbClr val="000000">
                <a:alpha val="43000"/>
              </a:srgbClr>
            </a:outerShdw>
          </a:effectLst>
        </p:spPr>
      </p:pic>
      <p:pic>
        <p:nvPicPr>
          <p:cNvPr id="4" name="Picture 3" descr="Tania Singer.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27734" y="2334228"/>
            <a:ext cx="1579435" cy="2253584"/>
          </a:xfrm>
          <a:prstGeom prst="rect">
            <a:avLst/>
          </a:prstGeom>
        </p:spPr>
      </p:pic>
      <p:sp>
        <p:nvSpPr>
          <p:cNvPr id="5" name="TextBox 4"/>
          <p:cNvSpPr txBox="1"/>
          <p:nvPr/>
        </p:nvSpPr>
        <p:spPr>
          <a:xfrm>
            <a:off x="6755758" y="4652535"/>
            <a:ext cx="2388242" cy="1569660"/>
          </a:xfrm>
          <a:prstGeom prst="rect">
            <a:avLst/>
          </a:prstGeom>
          <a:noFill/>
        </p:spPr>
        <p:txBody>
          <a:bodyPr wrap="square" rtlCol="0">
            <a:spAutoFit/>
          </a:bodyPr>
          <a:lstStyle/>
          <a:p>
            <a:r>
              <a:rPr lang="en-US" sz="1600" i="1" dirty="0" smtClean="0">
                <a:latin typeface="Open Sans"/>
                <a:cs typeface="Open Sans"/>
              </a:rPr>
              <a:t>Professor Tania Singer, Director, Department of Social Neuroscience, Max Planck Institute for Human, Cognitive and Brain Sciences, Leipzig</a:t>
            </a:r>
          </a:p>
        </p:txBody>
      </p:sp>
    </p:spTree>
    <p:extLst>
      <p:ext uri="{BB962C8B-B14F-4D97-AF65-F5344CB8AC3E}">
        <p14:creationId xmlns:p14="http://schemas.microsoft.com/office/powerpoint/2010/main" val="25297757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fac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74800"/>
            <a:ext cx="9144000" cy="5283200"/>
          </a:xfrm>
          <a:prstGeom prst="rect">
            <a:avLst/>
          </a:prstGeom>
        </p:spPr>
      </p:pic>
      <p:sp>
        <p:nvSpPr>
          <p:cNvPr id="3" name="TextBox 2"/>
          <p:cNvSpPr txBox="1"/>
          <p:nvPr/>
        </p:nvSpPr>
        <p:spPr>
          <a:xfrm>
            <a:off x="2353733" y="4944533"/>
            <a:ext cx="5063067" cy="1077218"/>
          </a:xfrm>
          <a:prstGeom prst="rect">
            <a:avLst/>
          </a:prstGeom>
          <a:noFill/>
        </p:spPr>
        <p:txBody>
          <a:bodyPr wrap="square" rtlCol="0">
            <a:spAutoFit/>
          </a:bodyPr>
          <a:lstStyle/>
          <a:p>
            <a:r>
              <a:rPr lang="en-US" sz="3200" i="1" dirty="0" smtClean="0">
                <a:latin typeface="Open Sans"/>
                <a:cs typeface="Open Sans"/>
              </a:rPr>
              <a:t>Flexible empathy – the key to resilience?</a:t>
            </a:r>
            <a:endParaRPr lang="en-US" sz="3200" i="1" dirty="0">
              <a:latin typeface="Open Sans"/>
              <a:cs typeface="Open Sans"/>
            </a:endParaRPr>
          </a:p>
        </p:txBody>
      </p:sp>
    </p:spTree>
    <p:extLst>
      <p:ext uri="{BB962C8B-B14F-4D97-AF65-F5344CB8AC3E}">
        <p14:creationId xmlns:p14="http://schemas.microsoft.com/office/powerpoint/2010/main" val="18342286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11259539Medium.jpg"/>
          <p:cNvPicPr>
            <a:picLocks noChangeAspect="1"/>
          </p:cNvPicPr>
          <p:nvPr/>
        </p:nvPicPr>
        <p:blipFill rotWithShape="1">
          <a:blip r:embed="rId3" cstate="screen">
            <a:extLst>
              <a:ext uri="{28A0092B-C50C-407E-A947-70E740481C1C}">
                <a14:useLocalDpi xmlns:a14="http://schemas.microsoft.com/office/drawing/2010/main"/>
              </a:ext>
            </a:extLst>
          </a:blip>
          <a:srcRect t="-2"/>
          <a:stretch/>
        </p:blipFill>
        <p:spPr>
          <a:xfrm>
            <a:off x="-711201" y="1545303"/>
            <a:ext cx="11768667" cy="4161233"/>
          </a:xfrm>
          <a:prstGeom prst="rect">
            <a:avLst/>
          </a:prstGeom>
        </p:spPr>
      </p:pic>
      <p:sp>
        <p:nvSpPr>
          <p:cNvPr id="4" name="Rectangle 3"/>
          <p:cNvSpPr/>
          <p:nvPr/>
        </p:nvSpPr>
        <p:spPr>
          <a:xfrm>
            <a:off x="6" y="5706533"/>
            <a:ext cx="9330267" cy="1303867"/>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800" y="5911671"/>
            <a:ext cx="9194800" cy="584776"/>
          </a:xfrm>
          <a:prstGeom prst="rect">
            <a:avLst/>
          </a:prstGeom>
          <a:noFill/>
        </p:spPr>
        <p:txBody>
          <a:bodyPr wrap="square" rtlCol="0">
            <a:spAutoFit/>
          </a:bodyPr>
          <a:lstStyle/>
          <a:p>
            <a:pPr algn="ctr"/>
            <a:r>
              <a:rPr lang="en-US" sz="3200" i="1" dirty="0" smtClean="0">
                <a:solidFill>
                  <a:schemeClr val="bg1"/>
                </a:solidFill>
                <a:latin typeface="Open Sans"/>
                <a:cs typeface="Open Sans"/>
              </a:rPr>
              <a:t>The science of interpersonal connection</a:t>
            </a:r>
          </a:p>
        </p:txBody>
      </p:sp>
      <p:sp>
        <p:nvSpPr>
          <p:cNvPr id="7" name="Rectangle 6"/>
          <p:cNvSpPr/>
          <p:nvPr/>
        </p:nvSpPr>
        <p:spPr>
          <a:xfrm>
            <a:off x="-237067" y="5604936"/>
            <a:ext cx="9973734" cy="1037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8144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11259539Medium.jpg"/>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t="-2"/>
          <a:stretch/>
        </p:blipFill>
        <p:spPr>
          <a:xfrm>
            <a:off x="-711201" y="1545303"/>
            <a:ext cx="11768667" cy="4161233"/>
          </a:xfrm>
          <a:prstGeom prst="rect">
            <a:avLst/>
          </a:prstGeom>
        </p:spPr>
      </p:pic>
      <p:sp>
        <p:nvSpPr>
          <p:cNvPr id="4" name="Rectangle 3"/>
          <p:cNvSpPr/>
          <p:nvPr/>
        </p:nvSpPr>
        <p:spPr>
          <a:xfrm>
            <a:off x="6" y="3797303"/>
            <a:ext cx="9330267" cy="32131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0" y="3828871"/>
            <a:ext cx="9283700" cy="584776"/>
          </a:xfrm>
          <a:prstGeom prst="rect">
            <a:avLst/>
          </a:prstGeom>
          <a:noFill/>
        </p:spPr>
        <p:txBody>
          <a:bodyPr wrap="square" rtlCol="0">
            <a:spAutoFit/>
          </a:bodyPr>
          <a:lstStyle/>
          <a:p>
            <a:pPr algn="ctr"/>
            <a:r>
              <a:rPr lang="en-US" sz="3200" i="1" dirty="0" smtClean="0">
                <a:solidFill>
                  <a:schemeClr val="bg1"/>
                </a:solidFill>
                <a:latin typeface="Open Sans"/>
                <a:cs typeface="Open Sans"/>
              </a:rPr>
              <a:t>Cascading reactions in the healing response…</a:t>
            </a:r>
          </a:p>
        </p:txBody>
      </p:sp>
      <p:sp>
        <p:nvSpPr>
          <p:cNvPr id="7" name="Rectangle 6"/>
          <p:cNvSpPr/>
          <p:nvPr/>
        </p:nvSpPr>
        <p:spPr>
          <a:xfrm>
            <a:off x="-287867" y="3763436"/>
            <a:ext cx="9973734" cy="1037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rain.jpg"/>
          <p:cNvPicPr>
            <a:picLocks noChangeAspect="1"/>
          </p:cNvPicPr>
          <p:nvPr/>
        </p:nvPicPr>
        <p:blipFill rotWithShape="1">
          <a:blip r:embed="rId4" cstate="screen">
            <a:alphaModFix amt="50000"/>
            <a:extLst>
              <a:ext uri="{BEBA8EAE-BF5A-486C-A8C5-ECC9F3942E4B}">
                <a14:imgProps xmlns:a14="http://schemas.microsoft.com/office/drawing/2010/main">
                  <a14:imgLayer r:embed="rId5">
                    <a14:imgEffect>
                      <a14:backgroundRemoval t="0" b="96674" l="2250" r="97750"/>
                    </a14:imgEffect>
                  </a14:imgLayer>
                </a14:imgProps>
              </a:ext>
              <a:ext uri="{28A0092B-C50C-407E-A947-70E740481C1C}">
                <a14:useLocalDpi xmlns:a14="http://schemas.microsoft.com/office/drawing/2010/main"/>
              </a:ext>
            </a:extLst>
          </a:blip>
          <a:srcRect/>
          <a:stretch/>
        </p:blipFill>
        <p:spPr>
          <a:xfrm>
            <a:off x="6485467" y="1587500"/>
            <a:ext cx="3386668" cy="2459568"/>
          </a:xfrm>
          <a:prstGeom prst="rect">
            <a:avLst/>
          </a:prstGeom>
        </p:spPr>
      </p:pic>
      <p:pic>
        <p:nvPicPr>
          <p:cNvPr id="8" name="Picture 7" descr="brain.jpg"/>
          <p:cNvPicPr>
            <a:picLocks noChangeAspect="1"/>
          </p:cNvPicPr>
          <p:nvPr/>
        </p:nvPicPr>
        <p:blipFill rotWithShape="1">
          <a:blip r:embed="rId6" cstate="screen">
            <a:alphaModFix amt="50000"/>
            <a:extLst>
              <a:ext uri="{BEBA8EAE-BF5A-486C-A8C5-ECC9F3942E4B}">
                <a14:imgProps xmlns:a14="http://schemas.microsoft.com/office/drawing/2010/main">
                  <a14:imgLayer r:embed="rId7">
                    <a14:imgEffect>
                      <a14:backgroundRemoval t="0" b="96065" l="2250" r="97750"/>
                    </a14:imgEffect>
                  </a14:imgLayer>
                </a14:imgProps>
              </a:ext>
              <a:ext uri="{28A0092B-C50C-407E-A947-70E740481C1C}">
                <a14:useLocalDpi xmlns:a14="http://schemas.microsoft.com/office/drawing/2010/main"/>
              </a:ext>
            </a:extLst>
          </a:blip>
          <a:srcRect/>
          <a:stretch/>
        </p:blipFill>
        <p:spPr>
          <a:xfrm flipH="1">
            <a:off x="-258580" y="1574801"/>
            <a:ext cx="3382958" cy="2076907"/>
          </a:xfrm>
          <a:prstGeom prst="rect">
            <a:avLst/>
          </a:prstGeom>
        </p:spPr>
      </p:pic>
      <p:pic>
        <p:nvPicPr>
          <p:cNvPr id="6" name="Picture 5" descr="wifi.gi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806" y="1562103"/>
            <a:ext cx="1610619" cy="1206500"/>
          </a:xfrm>
          <a:prstGeom prst="rect">
            <a:avLst/>
          </a:prstGeom>
        </p:spPr>
      </p:pic>
      <p:pic>
        <p:nvPicPr>
          <p:cNvPr id="9" name="Picture 8" descr="wifi.gi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8206" y="1816103"/>
            <a:ext cx="1610619" cy="1206500"/>
          </a:xfrm>
          <a:prstGeom prst="rect">
            <a:avLst/>
          </a:prstGeom>
        </p:spPr>
      </p:pic>
      <p:cxnSp>
        <p:nvCxnSpPr>
          <p:cNvPr id="11" name="Straight Arrow Connector 10"/>
          <p:cNvCxnSpPr/>
          <p:nvPr/>
        </p:nvCxnSpPr>
        <p:spPr>
          <a:xfrm>
            <a:off x="2692400" y="2006603"/>
            <a:ext cx="4470400" cy="368300"/>
          </a:xfrm>
          <a:prstGeom prst="straightConnector1">
            <a:avLst/>
          </a:prstGeom>
          <a:ln w="69850" cap="flat">
            <a:solidFill>
              <a:srgbClr val="3366FF"/>
            </a:solidFill>
            <a:prstDash val="sysDash"/>
            <a:roun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2438400" y="2298700"/>
            <a:ext cx="4165600" cy="342901"/>
          </a:xfrm>
          <a:prstGeom prst="straightConnector1">
            <a:avLst/>
          </a:prstGeom>
          <a:ln w="69850" cap="flat">
            <a:solidFill>
              <a:srgbClr val="3366FF"/>
            </a:solidFill>
            <a:prstDash val="sysDash"/>
            <a:round/>
            <a:tailEnd type="arrow" w="med" len="med"/>
          </a:ln>
        </p:spPr>
        <p:style>
          <a:lnRef idx="2">
            <a:schemeClr val="accent1"/>
          </a:lnRef>
          <a:fillRef idx="0">
            <a:schemeClr val="accent1"/>
          </a:fillRef>
          <a:effectRef idx="1">
            <a:schemeClr val="accent1"/>
          </a:effectRef>
          <a:fontRef idx="minor">
            <a:schemeClr val="tx1"/>
          </a:fontRef>
        </p:style>
      </p:cxnSp>
      <p:sp>
        <p:nvSpPr>
          <p:cNvPr id="29" name="Down Arrow 28"/>
          <p:cNvSpPr/>
          <p:nvPr/>
        </p:nvSpPr>
        <p:spPr>
          <a:xfrm>
            <a:off x="1193800" y="2692400"/>
            <a:ext cx="5715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a:off x="7708900" y="2895600"/>
            <a:ext cx="571500" cy="838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60400" y="4448076"/>
            <a:ext cx="3822700" cy="1938992"/>
          </a:xfrm>
          <a:prstGeom prst="rect">
            <a:avLst/>
          </a:prstGeom>
          <a:noFill/>
        </p:spPr>
        <p:txBody>
          <a:bodyPr wrap="square" rtlCol="0">
            <a:spAutoFit/>
          </a:bodyPr>
          <a:lstStyle/>
          <a:p>
            <a:r>
              <a:rPr lang="en-US" sz="2000" i="1" dirty="0">
                <a:solidFill>
                  <a:schemeClr val="bg1"/>
                </a:solidFill>
                <a:latin typeface="Open Sans"/>
                <a:cs typeface="Open Sans"/>
              </a:rPr>
              <a:t>w</a:t>
            </a:r>
            <a:r>
              <a:rPr lang="en-US" sz="2000" i="1" dirty="0" smtClean="0">
                <a:solidFill>
                  <a:schemeClr val="bg1"/>
                </a:solidFill>
                <a:latin typeface="Open Sans"/>
                <a:cs typeface="Open Sans"/>
              </a:rPr>
              <a:t>ellness genes up-regulated</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new protein synthesis</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tissue healing</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enhanced immunity</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lowered blood pressure</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positive emotions</a:t>
            </a:r>
          </a:p>
        </p:txBody>
      </p:sp>
      <p:grpSp>
        <p:nvGrpSpPr>
          <p:cNvPr id="37" name="Group 36"/>
          <p:cNvGrpSpPr/>
          <p:nvPr/>
        </p:nvGrpSpPr>
        <p:grpSpPr>
          <a:xfrm>
            <a:off x="4851402" y="3187703"/>
            <a:ext cx="4444998" cy="3182434"/>
            <a:chOff x="4851402" y="3187700"/>
            <a:chExt cx="4444998" cy="3182436"/>
          </a:xfrm>
        </p:grpSpPr>
        <p:sp>
          <p:nvSpPr>
            <p:cNvPr id="32" name="TextBox 31"/>
            <p:cNvSpPr txBox="1"/>
            <p:nvPr/>
          </p:nvSpPr>
          <p:spPr>
            <a:xfrm>
              <a:off x="5473700" y="4431143"/>
              <a:ext cx="3822700" cy="1938993"/>
            </a:xfrm>
            <a:prstGeom prst="rect">
              <a:avLst/>
            </a:prstGeom>
            <a:noFill/>
          </p:spPr>
          <p:txBody>
            <a:bodyPr wrap="square" rtlCol="0">
              <a:spAutoFit/>
            </a:bodyPr>
            <a:lstStyle/>
            <a:p>
              <a:r>
                <a:rPr lang="en-US" sz="2000" i="1" dirty="0">
                  <a:solidFill>
                    <a:srgbClr val="FF0000"/>
                  </a:solidFill>
                  <a:latin typeface="Open Sans"/>
                  <a:cs typeface="Open Sans"/>
                </a:rPr>
                <a:t>c</a:t>
              </a:r>
              <a:r>
                <a:rPr lang="en-US" sz="2000" i="1" dirty="0" smtClean="0">
                  <a:solidFill>
                    <a:srgbClr val="FF0000"/>
                  </a:solidFill>
                  <a:latin typeface="Open Sans"/>
                  <a:cs typeface="Open Sans"/>
                </a:rPr>
                <a:t>ancer genes activated</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stress hormones</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tissue breakdown</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compromised immunity</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raised blood pressure</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negative emotions</a:t>
              </a:r>
            </a:p>
          </p:txBody>
        </p:sp>
        <p:sp>
          <p:nvSpPr>
            <p:cNvPr id="33" name="TextBox 32"/>
            <p:cNvSpPr txBox="1"/>
            <p:nvPr/>
          </p:nvSpPr>
          <p:spPr>
            <a:xfrm>
              <a:off x="4851402" y="3187700"/>
              <a:ext cx="2590800" cy="584776"/>
            </a:xfrm>
            <a:prstGeom prst="rect">
              <a:avLst/>
            </a:prstGeom>
            <a:noFill/>
          </p:spPr>
          <p:txBody>
            <a:bodyPr wrap="square" rtlCol="0">
              <a:spAutoFit/>
            </a:bodyPr>
            <a:lstStyle/>
            <a:p>
              <a:pPr algn="ctr"/>
              <a:r>
                <a:rPr lang="en-US" sz="3200" i="1" dirty="0" smtClean="0">
                  <a:solidFill>
                    <a:srgbClr val="FF0000"/>
                  </a:solidFill>
                  <a:latin typeface="Open Sans"/>
                  <a:cs typeface="Open Sans"/>
                </a:rPr>
                <a:t>wounding</a:t>
              </a:r>
              <a:endParaRPr lang="en-US" i="1" dirty="0">
                <a:solidFill>
                  <a:srgbClr val="FF0000"/>
                </a:solidFill>
                <a:latin typeface="Open Sans"/>
                <a:cs typeface="Open Sans"/>
              </a:endParaRPr>
            </a:p>
          </p:txBody>
        </p:sp>
        <p:cxnSp>
          <p:nvCxnSpPr>
            <p:cNvPr id="36" name="Straight Connector 35"/>
            <p:cNvCxnSpPr/>
            <p:nvPr/>
          </p:nvCxnSpPr>
          <p:spPr>
            <a:xfrm flipV="1">
              <a:off x="5245100" y="4000500"/>
              <a:ext cx="1676400" cy="482600"/>
            </a:xfrm>
            <a:prstGeom prst="line">
              <a:avLst/>
            </a:prstGeom>
            <a:ln w="53975">
              <a:solidFill>
                <a:srgbClr val="FF0000">
                  <a:alpha val="5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5925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dobeStock_78162091.jpeg"/>
          <p:cNvPicPr>
            <a:picLocks noChangeAspect="1"/>
          </p:cNvPicPr>
          <p:nvPr/>
        </p:nvPicPr>
        <p:blipFill rotWithShape="1">
          <a:blip r:embed="rId3" cstate="screen">
            <a:extLst>
              <a:ext uri="{28A0092B-C50C-407E-A947-70E740481C1C}">
                <a14:useLocalDpi xmlns:a14="http://schemas.microsoft.com/office/drawing/2010/main"/>
              </a:ext>
            </a:extLst>
          </a:blip>
          <a:srcRect l="-316"/>
          <a:stretch/>
        </p:blipFill>
        <p:spPr>
          <a:xfrm>
            <a:off x="-1473201" y="1597233"/>
            <a:ext cx="12228583" cy="4272119"/>
          </a:xfrm>
          <a:prstGeom prst="rect">
            <a:avLst/>
          </a:prstGeom>
        </p:spPr>
      </p:pic>
      <p:sp>
        <p:nvSpPr>
          <p:cNvPr id="4" name="Rectangle 3"/>
          <p:cNvSpPr/>
          <p:nvPr/>
        </p:nvSpPr>
        <p:spPr>
          <a:xfrm>
            <a:off x="4" y="5706533"/>
            <a:ext cx="9330267" cy="1303867"/>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800" y="5911671"/>
            <a:ext cx="9194800" cy="584776"/>
          </a:xfrm>
          <a:prstGeom prst="rect">
            <a:avLst/>
          </a:prstGeom>
          <a:noFill/>
        </p:spPr>
        <p:txBody>
          <a:bodyPr wrap="square" rtlCol="0">
            <a:spAutoFit/>
          </a:bodyPr>
          <a:lstStyle/>
          <a:p>
            <a:pPr algn="ctr"/>
            <a:r>
              <a:rPr lang="en-US" sz="3200" i="1" dirty="0" smtClean="0">
                <a:solidFill>
                  <a:schemeClr val="bg1"/>
                </a:solidFill>
                <a:latin typeface="Open Sans"/>
                <a:cs typeface="Open Sans"/>
              </a:rPr>
              <a:t>The science of interpersonal connection</a:t>
            </a:r>
          </a:p>
        </p:txBody>
      </p:sp>
      <p:sp>
        <p:nvSpPr>
          <p:cNvPr id="7" name="Rectangle 6"/>
          <p:cNvSpPr/>
          <p:nvPr/>
        </p:nvSpPr>
        <p:spPr>
          <a:xfrm>
            <a:off x="-237067" y="5604935"/>
            <a:ext cx="9973734" cy="1037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685804" y="1562102"/>
            <a:ext cx="8113019" cy="1460500"/>
            <a:chOff x="685804" y="1562102"/>
            <a:chExt cx="8113019" cy="1460500"/>
          </a:xfrm>
        </p:grpSpPr>
        <p:pic>
          <p:nvPicPr>
            <p:cNvPr id="9" name="Picture 8" descr="wifi.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4" y="1562102"/>
              <a:ext cx="1610619" cy="1206500"/>
            </a:xfrm>
            <a:prstGeom prst="rect">
              <a:avLst/>
            </a:prstGeom>
          </p:spPr>
        </p:pic>
        <p:pic>
          <p:nvPicPr>
            <p:cNvPr id="10" name="Picture 9" descr="wifi.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8204" y="1816102"/>
              <a:ext cx="1610619" cy="1206500"/>
            </a:xfrm>
            <a:prstGeom prst="rect">
              <a:avLst/>
            </a:prstGeom>
          </p:spPr>
        </p:pic>
        <p:cxnSp>
          <p:nvCxnSpPr>
            <p:cNvPr id="11" name="Straight Arrow Connector 10"/>
            <p:cNvCxnSpPr/>
            <p:nvPr/>
          </p:nvCxnSpPr>
          <p:spPr>
            <a:xfrm>
              <a:off x="2692400" y="2006602"/>
              <a:ext cx="4470400" cy="368300"/>
            </a:xfrm>
            <a:prstGeom prst="straightConnector1">
              <a:avLst/>
            </a:prstGeom>
            <a:ln w="69850" cap="flat">
              <a:solidFill>
                <a:srgbClr val="3366FF"/>
              </a:solidFill>
              <a:prstDash val="sysDash"/>
              <a:roun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438400" y="2298700"/>
              <a:ext cx="4165600" cy="342901"/>
            </a:xfrm>
            <a:prstGeom prst="straightConnector1">
              <a:avLst/>
            </a:prstGeom>
            <a:ln w="69850" cap="flat">
              <a:solidFill>
                <a:srgbClr val="3366FF"/>
              </a:solidFill>
              <a:prstDash val="sysDash"/>
              <a:roun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57696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dobeStock_78162091.jpeg"/>
          <p:cNvPicPr>
            <a:picLocks noChangeAspect="1"/>
          </p:cNvPicPr>
          <p:nvPr/>
        </p:nvPicPr>
        <p:blipFill rotWithShape="1">
          <a:blip r:embed="rId3" cstate="screen">
            <a:extLst>
              <a:ext uri="{28A0092B-C50C-407E-A947-70E740481C1C}">
                <a14:useLocalDpi xmlns:a14="http://schemas.microsoft.com/office/drawing/2010/main"/>
              </a:ext>
            </a:extLst>
          </a:blip>
          <a:srcRect l="-316"/>
          <a:stretch/>
        </p:blipFill>
        <p:spPr>
          <a:xfrm>
            <a:off x="-1473201" y="1597233"/>
            <a:ext cx="12228583" cy="4272119"/>
          </a:xfrm>
          <a:prstGeom prst="rect">
            <a:avLst/>
          </a:prstGeom>
        </p:spPr>
      </p:pic>
      <p:grpSp>
        <p:nvGrpSpPr>
          <p:cNvPr id="26" name="Group 25"/>
          <p:cNvGrpSpPr/>
          <p:nvPr/>
        </p:nvGrpSpPr>
        <p:grpSpPr>
          <a:xfrm>
            <a:off x="685804" y="1562102"/>
            <a:ext cx="8113019" cy="1460500"/>
            <a:chOff x="685804" y="1562102"/>
            <a:chExt cx="8113019" cy="1460500"/>
          </a:xfrm>
        </p:grpSpPr>
        <p:pic>
          <p:nvPicPr>
            <p:cNvPr id="12" name="Picture 11" descr="wifi.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4" y="1562102"/>
              <a:ext cx="1610619" cy="1206500"/>
            </a:xfrm>
            <a:prstGeom prst="rect">
              <a:avLst/>
            </a:prstGeom>
          </p:spPr>
        </p:pic>
        <p:pic>
          <p:nvPicPr>
            <p:cNvPr id="13" name="Picture 12" descr="wifi.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8204" y="1816102"/>
              <a:ext cx="1610619" cy="1206500"/>
            </a:xfrm>
            <a:prstGeom prst="rect">
              <a:avLst/>
            </a:prstGeom>
          </p:spPr>
        </p:pic>
        <p:cxnSp>
          <p:nvCxnSpPr>
            <p:cNvPr id="14" name="Straight Arrow Connector 13"/>
            <p:cNvCxnSpPr/>
            <p:nvPr/>
          </p:nvCxnSpPr>
          <p:spPr>
            <a:xfrm>
              <a:off x="2692400" y="2006602"/>
              <a:ext cx="4470400" cy="368300"/>
            </a:xfrm>
            <a:prstGeom prst="straightConnector1">
              <a:avLst/>
            </a:prstGeom>
            <a:ln w="69850" cap="flat">
              <a:solidFill>
                <a:srgbClr val="3366FF"/>
              </a:solidFill>
              <a:prstDash val="sysDash"/>
              <a:roun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2438400" y="2298700"/>
              <a:ext cx="4165600" cy="342901"/>
            </a:xfrm>
            <a:prstGeom prst="straightConnector1">
              <a:avLst/>
            </a:prstGeom>
            <a:ln w="69850" cap="flat">
              <a:solidFill>
                <a:srgbClr val="3366FF"/>
              </a:solidFill>
              <a:prstDash val="sysDash"/>
              <a:round/>
              <a:tailEnd type="arrow" w="med" len="med"/>
            </a:ln>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4" y="6091408"/>
            <a:ext cx="9330267" cy="1303867"/>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800" y="6296546"/>
            <a:ext cx="9194800" cy="584776"/>
          </a:xfrm>
          <a:prstGeom prst="rect">
            <a:avLst/>
          </a:prstGeom>
          <a:noFill/>
        </p:spPr>
        <p:txBody>
          <a:bodyPr wrap="square" rtlCol="0">
            <a:spAutoFit/>
          </a:bodyPr>
          <a:lstStyle/>
          <a:p>
            <a:pPr algn="ctr"/>
            <a:r>
              <a:rPr lang="en-US" sz="3200" i="1" dirty="0" smtClean="0">
                <a:solidFill>
                  <a:schemeClr val="bg1"/>
                </a:solidFill>
                <a:latin typeface="Open Sans"/>
                <a:cs typeface="Open Sans"/>
              </a:rPr>
              <a:t>The science of interpersonal connection</a:t>
            </a:r>
          </a:p>
        </p:txBody>
      </p:sp>
      <p:sp>
        <p:nvSpPr>
          <p:cNvPr id="7" name="Rectangle 6"/>
          <p:cNvSpPr/>
          <p:nvPr/>
        </p:nvSpPr>
        <p:spPr>
          <a:xfrm>
            <a:off x="-237067" y="5989810"/>
            <a:ext cx="9973734" cy="1037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 y="4182177"/>
            <a:ext cx="9330267" cy="32131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4213746"/>
            <a:ext cx="9283700" cy="584776"/>
          </a:xfrm>
          <a:prstGeom prst="rect">
            <a:avLst/>
          </a:prstGeom>
          <a:noFill/>
        </p:spPr>
        <p:txBody>
          <a:bodyPr wrap="square" rtlCol="0">
            <a:spAutoFit/>
          </a:bodyPr>
          <a:lstStyle/>
          <a:p>
            <a:pPr algn="ctr"/>
            <a:r>
              <a:rPr lang="en-US" sz="3200" i="1" dirty="0" smtClean="0">
                <a:solidFill>
                  <a:schemeClr val="bg1"/>
                </a:solidFill>
                <a:latin typeface="Open Sans"/>
                <a:cs typeface="Open Sans"/>
              </a:rPr>
              <a:t>Cascading reactions in the healing response…</a:t>
            </a:r>
          </a:p>
        </p:txBody>
      </p:sp>
      <p:sp>
        <p:nvSpPr>
          <p:cNvPr id="9" name="Rectangle 8"/>
          <p:cNvSpPr/>
          <p:nvPr/>
        </p:nvSpPr>
        <p:spPr>
          <a:xfrm>
            <a:off x="-287867" y="4148310"/>
            <a:ext cx="9973734" cy="1037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60400" y="4832951"/>
            <a:ext cx="3822700" cy="1938992"/>
          </a:xfrm>
          <a:prstGeom prst="rect">
            <a:avLst/>
          </a:prstGeom>
          <a:noFill/>
        </p:spPr>
        <p:txBody>
          <a:bodyPr wrap="square" rtlCol="0">
            <a:spAutoFit/>
          </a:bodyPr>
          <a:lstStyle/>
          <a:p>
            <a:r>
              <a:rPr lang="en-US" sz="2000" i="1" dirty="0">
                <a:solidFill>
                  <a:schemeClr val="bg1"/>
                </a:solidFill>
                <a:latin typeface="Open Sans"/>
                <a:cs typeface="Open Sans"/>
              </a:rPr>
              <a:t>w</a:t>
            </a:r>
            <a:r>
              <a:rPr lang="en-US" sz="2000" i="1" dirty="0" smtClean="0">
                <a:solidFill>
                  <a:schemeClr val="bg1"/>
                </a:solidFill>
                <a:latin typeface="Open Sans"/>
                <a:cs typeface="Open Sans"/>
              </a:rPr>
              <a:t>ellness genes up-regulated</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new protein synthesis</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tissue healing</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enhanced immunity</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lowered blood pressure</a:t>
            </a:r>
            <a:br>
              <a:rPr lang="en-US" sz="2000" i="1" dirty="0" smtClean="0">
                <a:solidFill>
                  <a:schemeClr val="bg1"/>
                </a:solidFill>
                <a:latin typeface="Open Sans"/>
                <a:cs typeface="Open Sans"/>
              </a:rPr>
            </a:br>
            <a:r>
              <a:rPr lang="en-US" sz="2000" i="1" dirty="0" smtClean="0">
                <a:solidFill>
                  <a:schemeClr val="bg1"/>
                </a:solidFill>
                <a:latin typeface="Open Sans"/>
                <a:cs typeface="Open Sans"/>
              </a:rPr>
              <a:t>positive emotions</a:t>
            </a:r>
          </a:p>
        </p:txBody>
      </p:sp>
      <p:grpSp>
        <p:nvGrpSpPr>
          <p:cNvPr id="25" name="Group 24"/>
          <p:cNvGrpSpPr/>
          <p:nvPr/>
        </p:nvGrpSpPr>
        <p:grpSpPr>
          <a:xfrm>
            <a:off x="4889883" y="3822747"/>
            <a:ext cx="4406517" cy="2932265"/>
            <a:chOff x="4889883" y="3822747"/>
            <a:chExt cx="4406517" cy="2932265"/>
          </a:xfrm>
        </p:grpSpPr>
        <p:sp>
          <p:nvSpPr>
            <p:cNvPr id="20" name="TextBox 19"/>
            <p:cNvSpPr txBox="1"/>
            <p:nvPr/>
          </p:nvSpPr>
          <p:spPr>
            <a:xfrm>
              <a:off x="5473700" y="4816020"/>
              <a:ext cx="3822700" cy="1938992"/>
            </a:xfrm>
            <a:prstGeom prst="rect">
              <a:avLst/>
            </a:prstGeom>
            <a:noFill/>
          </p:spPr>
          <p:txBody>
            <a:bodyPr wrap="square" rtlCol="0">
              <a:spAutoFit/>
            </a:bodyPr>
            <a:lstStyle/>
            <a:p>
              <a:r>
                <a:rPr lang="en-US" sz="2000" i="1" dirty="0">
                  <a:solidFill>
                    <a:srgbClr val="FF0000"/>
                  </a:solidFill>
                  <a:latin typeface="Open Sans"/>
                  <a:cs typeface="Open Sans"/>
                </a:rPr>
                <a:t>c</a:t>
              </a:r>
              <a:r>
                <a:rPr lang="en-US" sz="2000" i="1" dirty="0" smtClean="0">
                  <a:solidFill>
                    <a:srgbClr val="FF0000"/>
                  </a:solidFill>
                  <a:latin typeface="Open Sans"/>
                  <a:cs typeface="Open Sans"/>
                </a:rPr>
                <a:t>ancer genes activated</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stress hormones</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tissue breakdown</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compromised immunity</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raised blood pressure</a:t>
              </a:r>
              <a:br>
                <a:rPr lang="en-US" sz="2000" i="1" dirty="0" smtClean="0">
                  <a:solidFill>
                    <a:srgbClr val="FF0000"/>
                  </a:solidFill>
                  <a:latin typeface="Open Sans"/>
                  <a:cs typeface="Open Sans"/>
                </a:rPr>
              </a:br>
              <a:r>
                <a:rPr lang="en-US" sz="2000" i="1" dirty="0" smtClean="0">
                  <a:solidFill>
                    <a:srgbClr val="FF0000"/>
                  </a:solidFill>
                  <a:latin typeface="Open Sans"/>
                  <a:cs typeface="Open Sans"/>
                </a:rPr>
                <a:t>negative emotions</a:t>
              </a:r>
            </a:p>
          </p:txBody>
        </p:sp>
        <p:sp>
          <p:nvSpPr>
            <p:cNvPr id="21" name="TextBox 20"/>
            <p:cNvSpPr txBox="1"/>
            <p:nvPr/>
          </p:nvSpPr>
          <p:spPr>
            <a:xfrm rot="21179556">
              <a:off x="4889883" y="3822747"/>
              <a:ext cx="2590800" cy="584776"/>
            </a:xfrm>
            <a:prstGeom prst="rect">
              <a:avLst/>
            </a:prstGeom>
            <a:noFill/>
          </p:spPr>
          <p:txBody>
            <a:bodyPr wrap="square" rtlCol="0">
              <a:spAutoFit/>
            </a:bodyPr>
            <a:lstStyle/>
            <a:p>
              <a:pPr algn="ctr"/>
              <a:r>
                <a:rPr lang="en-US" sz="3200" i="1" dirty="0" smtClean="0">
                  <a:solidFill>
                    <a:srgbClr val="FF0000"/>
                  </a:solidFill>
                  <a:latin typeface="Open Sans"/>
                  <a:cs typeface="Open Sans"/>
                </a:rPr>
                <a:t>wounding</a:t>
              </a:r>
              <a:endParaRPr lang="en-US" i="1" dirty="0">
                <a:solidFill>
                  <a:srgbClr val="FF0000"/>
                </a:solidFill>
                <a:latin typeface="Open Sans"/>
                <a:cs typeface="Open Sans"/>
              </a:endParaRPr>
            </a:p>
          </p:txBody>
        </p:sp>
        <p:cxnSp>
          <p:nvCxnSpPr>
            <p:cNvPr id="22" name="Straight Connector 21"/>
            <p:cNvCxnSpPr/>
            <p:nvPr/>
          </p:nvCxnSpPr>
          <p:spPr>
            <a:xfrm flipV="1">
              <a:off x="5245100" y="4385378"/>
              <a:ext cx="1676400" cy="482600"/>
            </a:xfrm>
            <a:prstGeom prst="line">
              <a:avLst/>
            </a:prstGeom>
            <a:ln w="53975">
              <a:solidFill>
                <a:srgbClr val="FF0000">
                  <a:alpha val="5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12392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Open Sans"/>
            <a:cs typeface="Open Sans"/>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30430</TotalTime>
  <Words>1689</Words>
  <Application>Microsoft Macintosh PowerPoint</Application>
  <PresentationFormat>On-screen Show (4:3)</PresentationFormat>
  <Paragraphs>68</Paragraphs>
  <Slides>7</Slides>
  <Notes>7</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Office Theme</vt:lpstr>
      <vt:lpstr>2_Office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Nandini Nair</dc:creator>
  <cp:lastModifiedBy>Robin Youngson</cp:lastModifiedBy>
  <cp:revision>372</cp:revision>
  <cp:lastPrinted>2017-08-19T04:12:19Z</cp:lastPrinted>
  <dcterms:created xsi:type="dcterms:W3CDTF">2013-05-03T05:45:09Z</dcterms:created>
  <dcterms:modified xsi:type="dcterms:W3CDTF">2017-08-19T04:12:23Z</dcterms:modified>
</cp:coreProperties>
</file>