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xlsx" ContentType="application/vnd.openxmlformats-officedocument.spreadsheetml.sheet"/>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72" r:id="rId2"/>
    <p:sldMasterId id="2147483684" r:id="rId3"/>
    <p:sldMasterId id="2147483660" r:id="rId4"/>
  </p:sldMasterIdLst>
  <p:notesMasterIdLst>
    <p:notesMasterId r:id="rId7"/>
  </p:notesMasterIdLst>
  <p:handoutMasterIdLst>
    <p:handoutMasterId r:id="rId8"/>
  </p:handoutMasterIdLst>
  <p:sldIdLst>
    <p:sldId id="622" r:id="rId5"/>
    <p:sldId id="62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CCA4"/>
    <a:srgbClr val="4C007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202" autoAdjust="0"/>
  </p:normalViewPr>
  <p:slideViewPr>
    <p:cSldViewPr snapToGrid="0">
      <p:cViewPr>
        <p:scale>
          <a:sx n="75" d="100"/>
          <a:sy n="75" d="100"/>
        </p:scale>
        <p:origin x="-1720" y="832"/>
      </p:cViewPr>
      <p:guideLst>
        <p:guide orient="horz" pos="2160"/>
        <p:guide pos="2880"/>
      </p:guideLst>
    </p:cSldViewPr>
  </p:slideViewPr>
  <p:notesTextViewPr>
    <p:cViewPr>
      <p:scale>
        <a:sx n="100" d="100"/>
        <a:sy n="100" d="100"/>
      </p:scale>
      <p:origin x="0" y="40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notesMaster" Target="notesMasters/notesMaster1.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 Receiving diagnostic tests</c:v>
                </c:pt>
              </c:strCache>
            </c:strRef>
          </c:tx>
          <c:invertIfNegative val="0"/>
          <c:cat>
            <c:strRef>
              <c:f>Sheet1!$A$2:$A$3</c:f>
              <c:strCache>
                <c:ptCount val="2"/>
                <c:pt idx="0">
                  <c:v>Common ground</c:v>
                </c:pt>
                <c:pt idx="1">
                  <c:v>No common ground</c:v>
                </c:pt>
              </c:strCache>
            </c:strRef>
          </c:cat>
          <c:val>
            <c:numRef>
              <c:f>Sheet1!$B$2:$B$3</c:f>
              <c:numCache>
                <c:formatCode>0</c:formatCode>
                <c:ptCount val="2"/>
                <c:pt idx="0">
                  <c:v>4.1</c:v>
                </c:pt>
                <c:pt idx="1">
                  <c:v>25.4</c:v>
                </c:pt>
              </c:numCache>
            </c:numRef>
          </c:val>
        </c:ser>
        <c:dLbls>
          <c:showLegendKey val="0"/>
          <c:showVal val="0"/>
          <c:showCatName val="0"/>
          <c:showSerName val="0"/>
          <c:showPercent val="0"/>
          <c:showBubbleSize val="0"/>
        </c:dLbls>
        <c:gapWidth val="150"/>
        <c:shape val="box"/>
        <c:axId val="-2093348168"/>
        <c:axId val="-2128087592"/>
        <c:axId val="0"/>
      </c:bar3DChart>
      <c:catAx>
        <c:axId val="-2093348168"/>
        <c:scaling>
          <c:orientation val="minMax"/>
        </c:scaling>
        <c:delete val="0"/>
        <c:axPos val="l"/>
        <c:majorTickMark val="out"/>
        <c:minorTickMark val="none"/>
        <c:tickLblPos val="nextTo"/>
        <c:txPr>
          <a:bodyPr/>
          <a:lstStyle/>
          <a:p>
            <a:pPr>
              <a:defRPr b="1"/>
            </a:pPr>
            <a:endParaRPr lang="en-US"/>
          </a:p>
        </c:txPr>
        <c:crossAx val="-2128087592"/>
        <c:crosses val="autoZero"/>
        <c:auto val="1"/>
        <c:lblAlgn val="ctr"/>
        <c:lblOffset val="100"/>
        <c:noMultiLvlLbl val="0"/>
      </c:catAx>
      <c:valAx>
        <c:axId val="-2128087592"/>
        <c:scaling>
          <c:orientation val="minMax"/>
        </c:scaling>
        <c:delete val="0"/>
        <c:axPos val="b"/>
        <c:majorGridlines/>
        <c:numFmt formatCode="0" sourceLinked="1"/>
        <c:majorTickMark val="out"/>
        <c:minorTickMark val="none"/>
        <c:tickLblPos val="nextTo"/>
        <c:crossAx val="-20933481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layout/>
      <c:overlay val="0"/>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 Receiving specialist referral</c:v>
                </c:pt>
              </c:strCache>
            </c:strRef>
          </c:tx>
          <c:invertIfNegative val="0"/>
          <c:cat>
            <c:strRef>
              <c:f>Sheet1!$A$2:$A$3</c:f>
              <c:strCache>
                <c:ptCount val="2"/>
                <c:pt idx="0">
                  <c:v>Common ground</c:v>
                </c:pt>
                <c:pt idx="1">
                  <c:v>No common ground</c:v>
                </c:pt>
              </c:strCache>
            </c:strRef>
          </c:cat>
          <c:val>
            <c:numRef>
              <c:f>Sheet1!$B$2:$B$3</c:f>
              <c:numCache>
                <c:formatCode>0</c:formatCode>
                <c:ptCount val="2"/>
                <c:pt idx="0">
                  <c:v>6.1</c:v>
                </c:pt>
                <c:pt idx="1">
                  <c:v>14.9</c:v>
                </c:pt>
              </c:numCache>
            </c:numRef>
          </c:val>
        </c:ser>
        <c:dLbls>
          <c:showLegendKey val="0"/>
          <c:showVal val="0"/>
          <c:showCatName val="0"/>
          <c:showSerName val="0"/>
          <c:showPercent val="0"/>
          <c:showBubbleSize val="0"/>
        </c:dLbls>
        <c:gapWidth val="150"/>
        <c:shape val="box"/>
        <c:axId val="-2089437848"/>
        <c:axId val="-2125691976"/>
        <c:axId val="0"/>
      </c:bar3DChart>
      <c:catAx>
        <c:axId val="-2089437848"/>
        <c:scaling>
          <c:orientation val="minMax"/>
        </c:scaling>
        <c:delete val="0"/>
        <c:axPos val="l"/>
        <c:majorTickMark val="out"/>
        <c:minorTickMark val="none"/>
        <c:tickLblPos val="nextTo"/>
        <c:txPr>
          <a:bodyPr/>
          <a:lstStyle/>
          <a:p>
            <a:pPr>
              <a:defRPr b="1"/>
            </a:pPr>
            <a:endParaRPr lang="en-US"/>
          </a:p>
        </c:txPr>
        <c:crossAx val="-2125691976"/>
        <c:crosses val="autoZero"/>
        <c:auto val="1"/>
        <c:lblAlgn val="ctr"/>
        <c:lblOffset val="100"/>
        <c:noMultiLvlLbl val="0"/>
      </c:catAx>
      <c:valAx>
        <c:axId val="-2125691976"/>
        <c:scaling>
          <c:orientation val="minMax"/>
        </c:scaling>
        <c:delete val="0"/>
        <c:axPos val="b"/>
        <c:majorGridlines/>
        <c:numFmt formatCode="0" sourceLinked="1"/>
        <c:majorTickMark val="out"/>
        <c:minorTickMark val="none"/>
        <c:tickLblPos val="nextTo"/>
        <c:crossAx val="-208943784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4"/>
    </mc:Choice>
    <mc:Fallback>
      <c:style val="24"/>
    </mc:Fallback>
  </mc:AlternateContent>
  <c:chart>
    <c:title>
      <c:layout/>
      <c:overlay val="0"/>
      <c:txPr>
        <a:bodyPr/>
        <a:lstStyle/>
        <a:p>
          <a:pPr>
            <a:defRPr sz="2400"/>
          </a:pPr>
          <a:endParaRPr lang="en-US"/>
        </a:p>
      </c:txPr>
    </c:title>
    <c:autoTitleDeleted val="0"/>
    <c:view3D>
      <c:rotX val="15"/>
      <c:rotY val="20"/>
      <c:rAngAx val="1"/>
    </c:view3D>
    <c:floor>
      <c:thickness val="0"/>
    </c:floor>
    <c:sideWall>
      <c:thickness val="0"/>
    </c:sideWall>
    <c:backWall>
      <c:thickness val="0"/>
    </c:backWall>
    <c:plotArea>
      <c:layout/>
      <c:bar3DChart>
        <c:barDir val="bar"/>
        <c:grouping val="stacked"/>
        <c:varyColors val="0"/>
        <c:ser>
          <c:idx val="0"/>
          <c:order val="0"/>
          <c:tx>
            <c:strRef>
              <c:f>Sheet1!$B$1</c:f>
              <c:strCache>
                <c:ptCount val="1"/>
                <c:pt idx="0">
                  <c:v>Median annual cost of healthcare</c:v>
                </c:pt>
              </c:strCache>
            </c:strRef>
          </c:tx>
          <c:invertIfNegative val="0"/>
          <c:cat>
            <c:strRef>
              <c:f>Sheet1!$A$2:$A$3</c:f>
              <c:strCache>
                <c:ptCount val="2"/>
                <c:pt idx="0">
                  <c:v>Below median patient-centred care (n=254)</c:v>
                </c:pt>
                <c:pt idx="1">
                  <c:v>Above median patient-centred care (n=255)</c:v>
                </c:pt>
              </c:strCache>
            </c:strRef>
          </c:cat>
          <c:val>
            <c:numRef>
              <c:f>Sheet1!$B$2:$B$3</c:f>
              <c:numCache>
                <c:formatCode>0</c:formatCode>
                <c:ptCount val="2"/>
                <c:pt idx="0">
                  <c:v>1435.0</c:v>
                </c:pt>
                <c:pt idx="1">
                  <c:v>948.0</c:v>
                </c:pt>
              </c:numCache>
            </c:numRef>
          </c:val>
        </c:ser>
        <c:dLbls>
          <c:showLegendKey val="0"/>
          <c:showVal val="0"/>
          <c:showCatName val="0"/>
          <c:showSerName val="0"/>
          <c:showPercent val="0"/>
          <c:showBubbleSize val="0"/>
        </c:dLbls>
        <c:gapWidth val="150"/>
        <c:shape val="box"/>
        <c:axId val="-2068538296"/>
        <c:axId val="-2068378584"/>
        <c:axId val="0"/>
      </c:bar3DChart>
      <c:catAx>
        <c:axId val="-2068538296"/>
        <c:scaling>
          <c:orientation val="minMax"/>
        </c:scaling>
        <c:delete val="0"/>
        <c:axPos val="l"/>
        <c:majorTickMark val="out"/>
        <c:minorTickMark val="none"/>
        <c:tickLblPos val="nextTo"/>
        <c:txPr>
          <a:bodyPr/>
          <a:lstStyle/>
          <a:p>
            <a:pPr>
              <a:defRPr b="1"/>
            </a:pPr>
            <a:endParaRPr lang="en-US"/>
          </a:p>
        </c:txPr>
        <c:crossAx val="-2068378584"/>
        <c:crosses val="autoZero"/>
        <c:auto val="1"/>
        <c:lblAlgn val="ctr"/>
        <c:lblOffset val="100"/>
        <c:noMultiLvlLbl val="0"/>
      </c:catAx>
      <c:valAx>
        <c:axId val="-2068378584"/>
        <c:scaling>
          <c:orientation val="minMax"/>
        </c:scaling>
        <c:delete val="0"/>
        <c:axPos val="b"/>
        <c:majorGridlines/>
        <c:numFmt formatCode="0" sourceLinked="1"/>
        <c:majorTickMark val="out"/>
        <c:minorTickMark val="none"/>
        <c:tickLblPos val="nextTo"/>
        <c:crossAx val="-206853829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16D01D8-B925-FB4A-A1BB-C5461BDB293C}" type="datetimeFigureOut">
              <a:rPr lang="en-US" smtClean="0"/>
              <a:t>19/08/17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08E533A-E4B7-C944-AF9C-2AA4FDA37936}" type="slidenum">
              <a:rPr lang="en-US" smtClean="0"/>
              <a:t>‹#›</a:t>
            </a:fld>
            <a:endParaRPr lang="en-US"/>
          </a:p>
        </p:txBody>
      </p:sp>
    </p:spTree>
    <p:extLst>
      <p:ext uri="{BB962C8B-B14F-4D97-AF65-F5344CB8AC3E}">
        <p14:creationId xmlns:p14="http://schemas.microsoft.com/office/powerpoint/2010/main" val="742840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220753-5855-FB4C-A1B2-F322DD557960}" type="datetimeFigureOut">
              <a:rPr lang="en-US" smtClean="0"/>
              <a:t>19/08/17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B13B8-E99B-2A48-8314-24B44A62EFD0}" type="slidenum">
              <a:rPr lang="en-US" smtClean="0"/>
              <a:t>‹#›</a:t>
            </a:fld>
            <a:endParaRPr lang="en-US"/>
          </a:p>
        </p:txBody>
      </p:sp>
    </p:spTree>
    <p:extLst>
      <p:ext uri="{BB962C8B-B14F-4D97-AF65-F5344CB8AC3E}">
        <p14:creationId xmlns:p14="http://schemas.microsoft.com/office/powerpoint/2010/main" val="32634589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	Stewart M, Brown JB, Donner A, </a:t>
            </a:r>
            <a:r>
              <a:rPr lang="en-US" sz="1200" kern="1200" dirty="0" err="1" smtClean="0">
                <a:solidFill>
                  <a:schemeClr val="tx1"/>
                </a:solidFill>
                <a:latin typeface="+mn-lt"/>
                <a:ea typeface="+mn-ea"/>
                <a:cs typeface="+mn-cs"/>
              </a:rPr>
              <a:t>McWhinney</a:t>
            </a:r>
            <a:r>
              <a:rPr lang="en-US" sz="1200" kern="1200" dirty="0" smtClean="0">
                <a:solidFill>
                  <a:schemeClr val="tx1"/>
                </a:solidFill>
                <a:latin typeface="+mn-lt"/>
                <a:ea typeface="+mn-ea"/>
                <a:cs typeface="+mn-cs"/>
              </a:rPr>
              <a:t> IR, Oates J, Weston WW, et al. The impact of patient-centered care on outcomes. J </a:t>
            </a:r>
            <a:r>
              <a:rPr lang="en-US" sz="1200" kern="1200" dirty="0" err="1" smtClean="0">
                <a:solidFill>
                  <a:schemeClr val="tx1"/>
                </a:solidFill>
                <a:latin typeface="+mn-lt"/>
                <a:ea typeface="+mn-ea"/>
                <a:cs typeface="+mn-cs"/>
              </a:rPr>
              <a:t>Fam</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Pract</a:t>
            </a:r>
            <a:r>
              <a:rPr lang="en-US" sz="1200" kern="1200" dirty="0" smtClean="0">
                <a:solidFill>
                  <a:schemeClr val="tx1"/>
                </a:solidFill>
                <a:latin typeface="+mn-lt"/>
                <a:ea typeface="+mn-ea"/>
                <a:cs typeface="+mn-cs"/>
              </a:rPr>
              <a:t>. 2000;49(9):796-804.</a:t>
            </a:r>
          </a:p>
          <a:p>
            <a:endParaRPr lang="en-US" dirty="0" smtClean="0"/>
          </a:p>
          <a:p>
            <a:r>
              <a:rPr lang="en-US" sz="1200" u="none" kern="1200" baseline="0" dirty="0" smtClean="0">
                <a:solidFill>
                  <a:schemeClr val="tx1"/>
                </a:solidFill>
                <a:latin typeface="+mn-lt"/>
                <a:ea typeface="+mn-ea"/>
                <a:cs typeface="+mn-cs"/>
              </a:rPr>
              <a:t>METHODS: We selected 39 family physicians at random, and 315 of their patients participated. Office visits were audiotaped and scored for patient-centered communication. In addition, patients were asked for their perceptions of the patient-centeredness of the visit.</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What this important study shows is that when care is patient-centered and doctor and patient build trust or accord, patients have better clinical outcomes and there is a dramatic reduction in the need for subsequent diagnostic tests (6-fold reduction) and specialist referrals (almost a 3-fold reduction).</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This is one of the reasons that compassionate, patient-centered care actually saves a lot of time because there is such a striking reduction in downstream work. Patient will often present with a long list of complaints but often none of these are the central issue. With careful listening, empathy and support often the root cause can be found and then all the list of complaint goes away. Traditional medical practice in short appointments focuses on treating symptoms so the demand for care is unending. Doctors largely create their own busyness.</a:t>
            </a:r>
            <a:endParaRPr lang="en-US" dirty="0"/>
          </a:p>
        </p:txBody>
      </p:sp>
      <p:sp>
        <p:nvSpPr>
          <p:cNvPr id="4" name="Slide Number Placeholder 3"/>
          <p:cNvSpPr>
            <a:spLocks noGrp="1"/>
          </p:cNvSpPr>
          <p:nvPr>
            <p:ph type="sldNum" sz="quarter" idx="10"/>
          </p:nvPr>
        </p:nvSpPr>
        <p:spPr/>
        <p:txBody>
          <a:bodyPr/>
          <a:lstStyle/>
          <a:p>
            <a:fld id="{ECAB13B8-E99B-2A48-8314-24B44A62EFD0}" type="slidenum">
              <a:rPr lang="en-US" smtClean="0"/>
              <a:t>1</a:t>
            </a:fld>
            <a:endParaRPr lang="en-US"/>
          </a:p>
        </p:txBody>
      </p:sp>
    </p:spTree>
    <p:extLst>
      <p:ext uri="{BB962C8B-B14F-4D97-AF65-F5344CB8AC3E}">
        <p14:creationId xmlns:p14="http://schemas.microsoft.com/office/powerpoint/2010/main" val="3896750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1.	</a:t>
            </a:r>
            <a:r>
              <a:rPr lang="en-US" sz="1200" kern="1200" dirty="0" err="1" smtClean="0">
                <a:solidFill>
                  <a:schemeClr val="tx1"/>
                </a:solidFill>
                <a:latin typeface="+mn-lt"/>
                <a:ea typeface="+mn-ea"/>
                <a:cs typeface="+mn-cs"/>
              </a:rPr>
              <a:t>Bertakis</a:t>
            </a:r>
            <a:r>
              <a:rPr lang="en-US" sz="1200" kern="1200" dirty="0" smtClean="0">
                <a:solidFill>
                  <a:schemeClr val="tx1"/>
                </a:solidFill>
                <a:latin typeface="+mn-lt"/>
                <a:ea typeface="+mn-ea"/>
                <a:cs typeface="+mn-cs"/>
              </a:rPr>
              <a:t> KD, </a:t>
            </a:r>
            <a:r>
              <a:rPr lang="en-US" sz="1200" kern="1200" dirty="0" err="1" smtClean="0">
                <a:solidFill>
                  <a:schemeClr val="tx1"/>
                </a:solidFill>
                <a:latin typeface="+mn-lt"/>
                <a:ea typeface="+mn-ea"/>
                <a:cs typeface="+mn-cs"/>
              </a:rPr>
              <a:t>Azari</a:t>
            </a:r>
            <a:r>
              <a:rPr lang="en-US" sz="1200" kern="1200" dirty="0" smtClean="0">
                <a:solidFill>
                  <a:schemeClr val="tx1"/>
                </a:solidFill>
                <a:latin typeface="+mn-lt"/>
                <a:ea typeface="+mn-ea"/>
                <a:cs typeface="+mn-cs"/>
              </a:rPr>
              <a:t> R. Patient-centered care is associated with decreased health care utilization. J Am Board </a:t>
            </a:r>
            <a:r>
              <a:rPr lang="en-US" sz="1200" kern="1200" dirty="0" err="1" smtClean="0">
                <a:solidFill>
                  <a:schemeClr val="tx1"/>
                </a:solidFill>
                <a:latin typeface="+mn-lt"/>
                <a:ea typeface="+mn-ea"/>
                <a:cs typeface="+mn-cs"/>
              </a:rPr>
              <a:t>Fam</a:t>
            </a:r>
            <a:r>
              <a:rPr lang="en-US" sz="1200" kern="1200" dirty="0" smtClean="0">
                <a:solidFill>
                  <a:schemeClr val="tx1"/>
                </a:solidFill>
                <a:latin typeface="+mn-lt"/>
                <a:ea typeface="+mn-ea"/>
                <a:cs typeface="+mn-cs"/>
              </a:rPr>
              <a:t> Med. 2011;24(3):229-39.</a:t>
            </a:r>
          </a:p>
          <a:p>
            <a:endParaRPr lang="en-US" dirty="0" smtClean="0"/>
          </a:p>
          <a:p>
            <a:r>
              <a:rPr lang="en-US" dirty="0" smtClean="0"/>
              <a:t>This is a very similar study of 509 patients. All the consultations were</a:t>
            </a:r>
            <a:r>
              <a:rPr lang="en-US" baseline="0" dirty="0" smtClean="0"/>
              <a:t> video recorded for a whole year and </a:t>
            </a:r>
            <a:r>
              <a:rPr lang="en-US" baseline="0" dirty="0" err="1" smtClean="0"/>
              <a:t>analysed</a:t>
            </a:r>
            <a:r>
              <a:rPr lang="en-US" baseline="0" dirty="0" smtClean="0"/>
              <a:t> for the degree of patient-centered care.</a:t>
            </a:r>
          </a:p>
          <a:p>
            <a:endParaRPr lang="en-US" baseline="0" dirty="0" smtClean="0"/>
          </a:p>
          <a:p>
            <a:r>
              <a:rPr lang="en-US" sz="1200" u="none" kern="1200" baseline="0" dirty="0" smtClean="0">
                <a:solidFill>
                  <a:schemeClr val="tx1"/>
                </a:solidFill>
                <a:latin typeface="+mn-lt"/>
                <a:ea typeface="+mn-ea"/>
                <a:cs typeface="+mn-cs"/>
              </a:rPr>
              <a:t>Controlling for patient sex, age, education, income, self-reported health status, and health risk behaviors (obesity, alcohol abuse, and smoking), a higher average amount of patient-centered care recorded in visits throughout the 1-year study period was related to a significantly decreased annual number of visits for specialty care (P = .0209), less frequent hospitalizations (P = .0033), and fewer laboratory and diagnostic tests (P = .0027). Total medical charges for the 1-year study were also significantly reduced (P = .0002), as were charges for specialty care clinic visits (P = .0005), for all patients who had a greater average amount of patient-centered visits during that same time period. </a:t>
            </a:r>
          </a:p>
          <a:p>
            <a:endParaRPr lang="en-US" sz="1200" u="none" kern="1200" baseline="0" dirty="0" smtClean="0">
              <a:solidFill>
                <a:schemeClr val="tx1"/>
              </a:solidFill>
              <a:latin typeface="+mn-lt"/>
              <a:ea typeface="+mn-ea"/>
              <a:cs typeface="+mn-cs"/>
            </a:endParaRPr>
          </a:p>
          <a:p>
            <a:r>
              <a:rPr lang="en-US" sz="1200" u="none" kern="1200" baseline="0" dirty="0" smtClean="0">
                <a:solidFill>
                  <a:schemeClr val="tx1"/>
                </a:solidFill>
                <a:latin typeface="+mn-lt"/>
                <a:ea typeface="+mn-ea"/>
                <a:cs typeface="+mn-cs"/>
              </a:rPr>
              <a:t>The graph shows that for the 50% of patient who had less than the median amount of patient centered care, the TOTAL costs of their healthcare (including hospital care) was 50% higher. This is one of the most powerful system-level predictors of cost ever discovered. Managers who try to drive efficiency and cost-saving through increasing workload, patient numbers and shorter appointments are in fact dramatically increasing costs. Compassionate, patient-centered care is far more cost-effective – and achieves </a:t>
            </a:r>
            <a:r>
              <a:rPr lang="en-US" sz="1200" u="none" kern="1200" baseline="0" smtClean="0">
                <a:solidFill>
                  <a:schemeClr val="tx1"/>
                </a:solidFill>
                <a:latin typeface="+mn-lt"/>
                <a:ea typeface="+mn-ea"/>
                <a:cs typeface="+mn-cs"/>
              </a:rPr>
              <a:t>better outcomes.</a:t>
            </a:r>
            <a:endParaRPr lang="en-US" dirty="0"/>
          </a:p>
        </p:txBody>
      </p:sp>
      <p:sp>
        <p:nvSpPr>
          <p:cNvPr id="4" name="Slide Number Placeholder 3"/>
          <p:cNvSpPr>
            <a:spLocks noGrp="1"/>
          </p:cNvSpPr>
          <p:nvPr>
            <p:ph type="sldNum" sz="quarter" idx="10"/>
          </p:nvPr>
        </p:nvSpPr>
        <p:spPr/>
        <p:txBody>
          <a:bodyPr/>
          <a:lstStyle/>
          <a:p>
            <a:fld id="{ECAB13B8-E99B-2A48-8314-24B44A62EFD0}" type="slidenum">
              <a:rPr lang="en-US" smtClean="0"/>
              <a:t>2</a:t>
            </a:fld>
            <a:endParaRPr lang="en-US"/>
          </a:p>
        </p:txBody>
      </p:sp>
    </p:spTree>
    <p:extLst>
      <p:ext uri="{BB962C8B-B14F-4D97-AF65-F5344CB8AC3E}">
        <p14:creationId xmlns:p14="http://schemas.microsoft.com/office/powerpoint/2010/main" val="3862486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a:prstGeom prst="rect">
            <a:avLst/>
          </a:prstGeo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759293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385739" y="3729040"/>
            <a:ext cx="3217333" cy="1029229"/>
          </a:xfrm>
          <a:prstGeom prst="rect">
            <a:avLst/>
          </a:prstGeom>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4166508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a:prstGeom prst="rect">
            <a:avLst/>
          </a:prstGeo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115087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761804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534088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868679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31291203-2A03-0648-9C92-E5FF73424428}"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7252361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31291203-2A03-0648-9C92-E5FF73424428}" type="datetimeFigureOut">
              <a:rPr lang="en-US" smtClean="0"/>
              <a:t>19/08/17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5664631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31291203-2A03-0648-9C92-E5FF73424428}" type="datetimeFigureOut">
              <a:rPr lang="en-US" smtClean="0"/>
              <a:t>19/08/17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6877908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91203-2A03-0648-9C92-E5FF73424428}" type="datetimeFigureOut">
              <a:rPr lang="en-US" smtClean="0"/>
              <a:t>19/08/17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817574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387063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708991"/>
            <a:ext cx="8229600" cy="1143000"/>
          </a:xfrm>
          <a:prstGeom prst="rect">
            <a:avLst/>
          </a:prstGeom>
        </p:spPr>
        <p:txBody>
          <a:bodyPr/>
          <a:lstStyle/>
          <a:p>
            <a:r>
              <a:rPr lang="en-AU" dirty="0" smtClean="0"/>
              <a:t>Click to edit Master title style</a:t>
            </a:r>
            <a:endParaRPr lang="en-US" dirty="0"/>
          </a:p>
        </p:txBody>
      </p:sp>
      <p:sp>
        <p:nvSpPr>
          <p:cNvPr id="3" name="Content Placeholder 2"/>
          <p:cNvSpPr>
            <a:spLocks noGrp="1"/>
          </p:cNvSpPr>
          <p:nvPr>
            <p:ph idx="1"/>
          </p:nvPr>
        </p:nvSpPr>
        <p:spPr>
          <a:xfrm>
            <a:off x="457200" y="3137647"/>
            <a:ext cx="8229600" cy="2988516"/>
          </a:xfrm>
        </p:spPr>
        <p:txBody>
          <a:body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922290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1471474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14329409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0194676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D036B6-829E-234A-A69D-C62855102110}"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37630133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036B6-829E-234A-A69D-C62855102110}"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3996891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D036B6-829E-234A-A69D-C62855102110}"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29611094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D036B6-829E-234A-A69D-C62855102110}"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0025287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D036B6-829E-234A-A69D-C62855102110}" type="datetimeFigureOut">
              <a:rPr lang="en-US" smtClean="0"/>
              <a:t>19/08/17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9336354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D036B6-829E-234A-A69D-C62855102110}" type="datetimeFigureOut">
              <a:rPr lang="en-US" smtClean="0"/>
              <a:t>19/08/17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42458873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D036B6-829E-234A-A69D-C62855102110}" type="datetimeFigureOut">
              <a:rPr lang="en-US" smtClean="0"/>
              <a:t>19/08/17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4033545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60642194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036B6-829E-234A-A69D-C62855102110}"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2531654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D036B6-829E-234A-A69D-C62855102110}"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1608684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036B6-829E-234A-A69D-C62855102110}"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382588389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D036B6-829E-234A-A69D-C62855102110}"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376235704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D036B6-829E-234A-A69D-C62855102110}" type="datetimeFigureOut">
              <a:rPr lang="en-US" smtClean="0"/>
              <a:t>19/08/17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71322A-30A2-6946-9DC2-261F0542CF2F}" type="slidenum">
              <a:rPr lang="en-US" smtClean="0"/>
              <a:t>‹#›</a:t>
            </a:fld>
            <a:endParaRPr lang="en-US"/>
          </a:p>
        </p:txBody>
      </p:sp>
    </p:spTree>
    <p:extLst>
      <p:ext uri="{BB962C8B-B14F-4D97-AF65-F5344CB8AC3E}">
        <p14:creationId xmlns:p14="http://schemas.microsoft.com/office/powerpoint/2010/main" val="38619612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76180466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534088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8686798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31291203-2A03-0648-9C92-E5FF73424428}"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72523612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31291203-2A03-0648-9C92-E5FF73424428}" type="datetimeFigureOut">
              <a:rPr lang="en-US" smtClean="0"/>
              <a:t>19/08/17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566463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385739" y="3729040"/>
            <a:ext cx="3217333" cy="1029229"/>
          </a:xfrm>
          <a:prstGeom prst="rect">
            <a:avLst/>
          </a:prstGeom>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lang="en-US" dirty="0"/>
          </a:p>
        </p:txBody>
      </p:sp>
      <p:sp>
        <p:nvSpPr>
          <p:cNvPr id="5" name="Date Placeholder 4"/>
          <p:cNvSpPr>
            <a:spLocks noGrp="1"/>
          </p:cNvSpPr>
          <p:nvPr>
            <p:ph type="dt" sz="half" idx="10"/>
          </p:nvPr>
        </p:nvSpPr>
        <p:spPr/>
        <p:txBody>
          <a:bodyPr/>
          <a:lstStyle/>
          <a:p>
            <a:fld id="{31291203-2A03-0648-9C92-E5FF73424428}"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4490524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31291203-2A03-0648-9C92-E5FF73424428}" type="datetimeFigureOut">
              <a:rPr lang="en-US" smtClean="0"/>
              <a:t>19/08/17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68779086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91203-2A03-0648-9C92-E5FF73424428}" type="datetimeFigureOut">
              <a:rPr lang="en-US" smtClean="0"/>
              <a:t>19/08/17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81757401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38706304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1471474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1432940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31291203-2A03-0648-9C92-E5FF73424428}" type="datetimeFigureOut">
              <a:rPr lang="en-US" smtClean="0"/>
              <a:t>19/08/17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301946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85739" y="3729040"/>
            <a:ext cx="3217333" cy="1029229"/>
          </a:xfrm>
          <a:prstGeom prst="rect">
            <a:avLst/>
          </a:prstGeom>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31"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31"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31291203-2A03-0648-9C92-E5FF73424428}" type="datetimeFigureOut">
              <a:rPr lang="en-US" smtClean="0"/>
              <a:t>19/08/17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408847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85739" y="3729040"/>
            <a:ext cx="3217333" cy="1029229"/>
          </a:xfrm>
          <a:prstGeom prst="rect">
            <a:avLst/>
          </a:prstGeom>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31291203-2A03-0648-9C92-E5FF73424428}" type="datetimeFigureOut">
              <a:rPr lang="en-US" smtClean="0"/>
              <a:t>19/08/17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2003691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91203-2A03-0648-9C92-E5FF73424428}" type="datetimeFigureOut">
              <a:rPr lang="en-US" smtClean="0"/>
              <a:t>19/08/17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633657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6" y="273049"/>
            <a:ext cx="3008313" cy="1162051"/>
          </a:xfrm>
          <a:prstGeom prst="rect">
            <a:avLst/>
          </a:prstGeo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6" y="1435104"/>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782248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a:prstGeom prst="rect">
            <a:avLst/>
          </a:prstGeo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41"/>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31291203-2A03-0648-9C92-E5FF73424428}" type="datetimeFigureOut">
              <a:rPr lang="en-US" smtClean="0"/>
              <a:t>19/08/17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78CF71-2EC9-DC4C-8C14-A59E16CFC26E}" type="slidenum">
              <a:rPr lang="en-US" smtClean="0"/>
              <a:t>‹#›</a:t>
            </a:fld>
            <a:endParaRPr lang="en-US"/>
          </a:p>
        </p:txBody>
      </p:sp>
    </p:spTree>
    <p:extLst>
      <p:ext uri="{BB962C8B-B14F-4D97-AF65-F5344CB8AC3E}">
        <p14:creationId xmlns:p14="http://schemas.microsoft.com/office/powerpoint/2010/main" val="12445069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slideLayout" Target="../slideLayouts/slideLayout34.xml"/><Relationship Id="rId13"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5.xml"/><Relationship Id="rId12" Type="http://schemas.openxmlformats.org/officeDocument/2006/relationships/theme" Target="../theme/theme4.xml"/><Relationship Id="rId1" Type="http://schemas.openxmlformats.org/officeDocument/2006/relationships/slideLayout" Target="../slideLayouts/slideLayout35.xml"/><Relationship Id="rId2" Type="http://schemas.openxmlformats.org/officeDocument/2006/relationships/slideLayout" Target="../slideLayouts/slideLayout36.xml"/><Relationship Id="rId3" Type="http://schemas.openxmlformats.org/officeDocument/2006/relationships/slideLayout" Target="../slideLayouts/slideLayout37.xml"/><Relationship Id="rId4" Type="http://schemas.openxmlformats.org/officeDocument/2006/relationships/slideLayout" Target="../slideLayouts/slideLayout38.xml"/><Relationship Id="rId5" Type="http://schemas.openxmlformats.org/officeDocument/2006/relationships/slideLayout" Target="../slideLayouts/slideLayout39.xml"/><Relationship Id="rId6" Type="http://schemas.openxmlformats.org/officeDocument/2006/relationships/slideLayout" Target="../slideLayouts/slideLayout40.xml"/><Relationship Id="rId7" Type="http://schemas.openxmlformats.org/officeDocument/2006/relationships/slideLayout" Target="../slideLayouts/slideLayout41.xml"/><Relationship Id="rId8" Type="http://schemas.openxmlformats.org/officeDocument/2006/relationships/slideLayout" Target="../slideLayouts/slideLayout42.xml"/><Relationship Id="rId9" Type="http://schemas.openxmlformats.org/officeDocument/2006/relationships/slideLayout" Target="../slideLayouts/slideLayout43.xml"/><Relationship Id="rId10"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91203-2A03-0648-9C92-E5FF73424428}" type="datetimeFigureOut">
              <a:rPr lang="en-US" smtClean="0"/>
              <a:t>19/08/17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8CF71-2EC9-DC4C-8C14-A59E16CFC26E}" type="slidenum">
              <a:rPr lang="en-US" smtClean="0"/>
              <a:t>‹#›</a:t>
            </a:fld>
            <a:endParaRPr lang="en-US"/>
          </a:p>
        </p:txBody>
      </p:sp>
      <p:cxnSp>
        <p:nvCxnSpPr>
          <p:cNvPr id="31" name="Straight Connector 30"/>
          <p:cNvCxnSpPr/>
          <p:nvPr userDrawn="1"/>
        </p:nvCxnSpPr>
        <p:spPr>
          <a:xfrm flipV="1">
            <a:off x="-203200" y="1"/>
            <a:ext cx="9486900" cy="13131"/>
          </a:xfrm>
          <a:prstGeom prst="line">
            <a:avLst/>
          </a:prstGeom>
          <a:ln w="635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userDrawn="1"/>
        </p:nvCxnSpPr>
        <p:spPr>
          <a:xfrm>
            <a:off x="-194733" y="1540934"/>
            <a:ext cx="9503833" cy="12701"/>
          </a:xfrm>
          <a:prstGeom prst="line">
            <a:avLst/>
          </a:prstGeom>
          <a:ln w="111125">
            <a:solidFill>
              <a:schemeClr val="tx1"/>
            </a:solidFill>
          </a:ln>
          <a:effectLst/>
        </p:spPr>
        <p:style>
          <a:lnRef idx="2">
            <a:schemeClr val="accent1"/>
          </a:lnRef>
          <a:fillRef idx="0">
            <a:schemeClr val="accent1"/>
          </a:fillRef>
          <a:effectRef idx="1">
            <a:schemeClr val="accent1"/>
          </a:effectRef>
          <a:fontRef idx="minor">
            <a:schemeClr val="tx1"/>
          </a:fontRef>
        </p:style>
      </p:cxnSp>
      <p:pic>
        <p:nvPicPr>
          <p:cNvPr id="7" name="Picture 6" descr="HIH_hor_logo_rg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5776246" y="319541"/>
            <a:ext cx="3249220" cy="967392"/>
          </a:xfrm>
          <a:prstGeom prst="rect">
            <a:avLst/>
          </a:prstGeom>
        </p:spPr>
      </p:pic>
      <p:sp>
        <p:nvSpPr>
          <p:cNvPr id="8" name="TextBox 7"/>
          <p:cNvSpPr txBox="1"/>
          <p:nvPr userDrawn="1"/>
        </p:nvSpPr>
        <p:spPr>
          <a:xfrm>
            <a:off x="423334" y="254001"/>
            <a:ext cx="1066800" cy="923330"/>
          </a:xfrm>
          <a:prstGeom prst="rect">
            <a:avLst/>
          </a:prstGeom>
          <a:noFill/>
        </p:spPr>
        <p:txBody>
          <a:bodyPr wrap="square" rtlCol="0">
            <a:spAutoFit/>
          </a:bodyPr>
          <a:lstStyle/>
          <a:p>
            <a:r>
              <a:rPr lang="en-US" dirty="0" smtClean="0">
                <a:latin typeface="Open Sans"/>
                <a:cs typeface="Open Sans"/>
              </a:rPr>
              <a:t>Your logo here</a:t>
            </a:r>
          </a:p>
        </p:txBody>
      </p:sp>
      <p:sp>
        <p:nvSpPr>
          <p:cNvPr id="9" name="TextBox 8"/>
          <p:cNvSpPr txBox="1"/>
          <p:nvPr userDrawn="1"/>
        </p:nvSpPr>
        <p:spPr>
          <a:xfrm>
            <a:off x="2438400" y="592667"/>
            <a:ext cx="2827867" cy="461665"/>
          </a:xfrm>
          <a:prstGeom prst="rect">
            <a:avLst/>
          </a:prstGeom>
          <a:noFill/>
        </p:spPr>
        <p:txBody>
          <a:bodyPr wrap="square" rtlCol="0">
            <a:spAutoFit/>
          </a:bodyPr>
          <a:lstStyle/>
          <a:p>
            <a:r>
              <a:rPr lang="en-US" sz="2400" dirty="0" smtClean="0">
                <a:latin typeface="Open Sans"/>
                <a:cs typeface="Open Sans"/>
              </a:rPr>
              <a:t>Optional title here</a:t>
            </a:r>
          </a:p>
        </p:txBody>
      </p:sp>
    </p:spTree>
    <p:extLst>
      <p:ext uri="{BB962C8B-B14F-4D97-AF65-F5344CB8AC3E}">
        <p14:creationId xmlns:p14="http://schemas.microsoft.com/office/powerpoint/2010/main" val="125630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2000" kern="1200" baseline="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91203-2A03-0648-9C92-E5FF73424428}" type="datetimeFigureOut">
              <a:rPr lang="en-US" smtClean="0"/>
              <a:t>19/08/17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8CF71-2EC9-DC4C-8C14-A59E16CFC26E}" type="slidenum">
              <a:rPr lang="en-US" smtClean="0"/>
              <a:t>‹#›</a:t>
            </a:fld>
            <a:endParaRPr lang="en-US"/>
          </a:p>
        </p:txBody>
      </p:sp>
    </p:spTree>
    <p:extLst>
      <p:ext uri="{BB962C8B-B14F-4D97-AF65-F5344CB8AC3E}">
        <p14:creationId xmlns:p14="http://schemas.microsoft.com/office/powerpoint/2010/main" val="60637606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D036B6-829E-234A-A69D-C62855102110}" type="datetimeFigureOut">
              <a:rPr lang="en-US" smtClean="0"/>
              <a:t>19/08/17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71322A-30A2-6946-9DC2-261F0542CF2F}" type="slidenum">
              <a:rPr lang="en-US" smtClean="0"/>
              <a:t>‹#›</a:t>
            </a:fld>
            <a:endParaRPr lang="en-US"/>
          </a:p>
        </p:txBody>
      </p:sp>
    </p:spTree>
    <p:extLst>
      <p:ext uri="{BB962C8B-B14F-4D97-AF65-F5344CB8AC3E}">
        <p14:creationId xmlns:p14="http://schemas.microsoft.com/office/powerpoint/2010/main" val="37733778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291203-2A03-0648-9C92-E5FF73424428}" type="datetimeFigureOut">
              <a:rPr lang="en-US" smtClean="0"/>
              <a:t>19/08/17</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78CF71-2EC9-DC4C-8C14-A59E16CFC26E}" type="slidenum">
              <a:rPr lang="en-US" smtClean="0"/>
              <a:t>‹#›</a:t>
            </a:fld>
            <a:endParaRPr lang="en-US"/>
          </a:p>
        </p:txBody>
      </p:sp>
    </p:spTree>
    <p:extLst>
      <p:ext uri="{BB962C8B-B14F-4D97-AF65-F5344CB8AC3E}">
        <p14:creationId xmlns:p14="http://schemas.microsoft.com/office/powerpoint/2010/main" val="6063760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 Id="rId3"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07899440"/>
              </p:ext>
            </p:extLst>
          </p:nvPr>
        </p:nvGraphicFramePr>
        <p:xfrm>
          <a:off x="541871" y="2709335"/>
          <a:ext cx="3471333" cy="32681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Chart 2"/>
          <p:cNvGraphicFramePr/>
          <p:nvPr>
            <p:extLst>
              <p:ext uri="{D42A27DB-BD31-4B8C-83A1-F6EECF244321}">
                <p14:modId xmlns:p14="http://schemas.microsoft.com/office/powerpoint/2010/main" val="2003024743"/>
              </p:ext>
            </p:extLst>
          </p:nvPr>
        </p:nvGraphicFramePr>
        <p:xfrm>
          <a:off x="4842938" y="2624668"/>
          <a:ext cx="3217333" cy="3437467"/>
        </p:xfrm>
        <a:graphic>
          <a:graphicData uri="http://schemas.openxmlformats.org/drawingml/2006/chart">
            <c:chart xmlns:c="http://schemas.openxmlformats.org/drawingml/2006/chart" xmlns:r="http://schemas.openxmlformats.org/officeDocument/2006/relationships" r:id="rId4"/>
          </a:graphicData>
        </a:graphic>
      </p:graphicFrame>
      <p:sp>
        <p:nvSpPr>
          <p:cNvPr id="4" name="TextBox 3"/>
          <p:cNvSpPr txBox="1"/>
          <p:nvPr/>
        </p:nvSpPr>
        <p:spPr>
          <a:xfrm>
            <a:off x="152404" y="1693336"/>
            <a:ext cx="8771467" cy="1015663"/>
          </a:xfrm>
          <a:prstGeom prst="rect">
            <a:avLst/>
          </a:prstGeom>
          <a:solidFill>
            <a:schemeClr val="accent2">
              <a:lumMod val="20000"/>
              <a:lumOff val="80000"/>
            </a:schemeClr>
          </a:solidFill>
          <a:ln>
            <a:solidFill>
              <a:schemeClr val="tx1"/>
            </a:solidFill>
          </a:ln>
          <a:effectLst>
            <a:outerShdw blurRad="50800" dist="38100" dir="2700000" algn="tl" rotWithShape="0">
              <a:srgbClr val="000000">
                <a:alpha val="43000"/>
              </a:srgbClr>
            </a:outerShdw>
          </a:effectLst>
        </p:spPr>
        <p:txBody>
          <a:bodyPr wrap="square" rtlCol="0">
            <a:spAutoFit/>
          </a:bodyPr>
          <a:lstStyle/>
          <a:p>
            <a:r>
              <a:rPr lang="en-US" sz="2000" b="1" i="1" dirty="0" smtClean="0">
                <a:latin typeface="Open Sans"/>
                <a:cs typeface="Open Sans"/>
              </a:rPr>
              <a:t>Dramatic reduction in healthcare </a:t>
            </a:r>
            <a:r>
              <a:rPr lang="en-US" sz="2000" b="1" i="1" dirty="0" err="1" smtClean="0">
                <a:latin typeface="Open Sans"/>
                <a:cs typeface="Open Sans"/>
              </a:rPr>
              <a:t>utilisation</a:t>
            </a:r>
            <a:r>
              <a:rPr lang="en-US" sz="2000" b="1" i="1" dirty="0" smtClean="0">
                <a:latin typeface="Open Sans"/>
                <a:cs typeface="Open Sans"/>
              </a:rPr>
              <a:t> as a result of finding common ground with patient, through compassionate, patient-</a:t>
            </a:r>
            <a:r>
              <a:rPr lang="en-US" sz="2000" b="1" i="1" dirty="0" err="1" smtClean="0">
                <a:latin typeface="Open Sans"/>
                <a:cs typeface="Open Sans"/>
              </a:rPr>
              <a:t>centred</a:t>
            </a:r>
            <a:r>
              <a:rPr lang="en-US" sz="2000" b="1" i="1" dirty="0" smtClean="0">
                <a:latin typeface="Open Sans"/>
                <a:cs typeface="Open Sans"/>
              </a:rPr>
              <a:t>  primary care (Stewart 2000)</a:t>
            </a:r>
            <a:endParaRPr lang="en-US" sz="2000" b="1" i="1" dirty="0">
              <a:latin typeface="Open Sans"/>
              <a:cs typeface="Open Sans"/>
            </a:endParaRPr>
          </a:p>
        </p:txBody>
      </p:sp>
      <p:sp>
        <p:nvSpPr>
          <p:cNvPr id="5" name="TextBox 4"/>
          <p:cNvSpPr txBox="1"/>
          <p:nvPr/>
        </p:nvSpPr>
        <p:spPr>
          <a:xfrm>
            <a:off x="152400" y="5943937"/>
            <a:ext cx="8991600" cy="707886"/>
          </a:xfrm>
          <a:prstGeom prst="rect">
            <a:avLst/>
          </a:prstGeom>
          <a:noFill/>
        </p:spPr>
        <p:txBody>
          <a:bodyPr wrap="square" rtlCol="0">
            <a:spAutoFit/>
          </a:bodyPr>
          <a:lstStyle/>
          <a:p>
            <a:r>
              <a:rPr lang="en-US" sz="2000" i="1" dirty="0" smtClean="0">
                <a:latin typeface="Open Sans"/>
                <a:cs typeface="Open Sans"/>
              </a:rPr>
              <a:t>Patients who found common ground with their doctor also had better recovery from their discomfort and concern, and better mental health 2 months later</a:t>
            </a:r>
            <a:endParaRPr lang="en-US" sz="2000" i="1" dirty="0">
              <a:latin typeface="Open Sans"/>
              <a:cs typeface="Open Sans"/>
            </a:endParaRPr>
          </a:p>
        </p:txBody>
      </p:sp>
      <p:sp>
        <p:nvSpPr>
          <p:cNvPr id="6" name="TextBox 5"/>
          <p:cNvSpPr txBox="1"/>
          <p:nvPr/>
        </p:nvSpPr>
        <p:spPr>
          <a:xfrm>
            <a:off x="2353737" y="4021667"/>
            <a:ext cx="618067" cy="369332"/>
          </a:xfrm>
          <a:prstGeom prst="rect">
            <a:avLst/>
          </a:prstGeom>
          <a:noFill/>
        </p:spPr>
        <p:txBody>
          <a:bodyPr wrap="square" rtlCol="0">
            <a:spAutoFit/>
          </a:bodyPr>
          <a:lstStyle/>
          <a:p>
            <a:r>
              <a:rPr lang="en-US" dirty="0" smtClean="0"/>
              <a:t>25%</a:t>
            </a:r>
            <a:endParaRPr lang="en-US" dirty="0"/>
          </a:p>
        </p:txBody>
      </p:sp>
      <p:sp>
        <p:nvSpPr>
          <p:cNvPr id="7" name="TextBox 6"/>
          <p:cNvSpPr txBox="1"/>
          <p:nvPr/>
        </p:nvSpPr>
        <p:spPr>
          <a:xfrm>
            <a:off x="6400804" y="4766733"/>
            <a:ext cx="618067" cy="369332"/>
          </a:xfrm>
          <a:prstGeom prst="rect">
            <a:avLst/>
          </a:prstGeom>
          <a:noFill/>
        </p:spPr>
        <p:txBody>
          <a:bodyPr wrap="square" rtlCol="0">
            <a:spAutoFit/>
          </a:bodyPr>
          <a:lstStyle/>
          <a:p>
            <a:r>
              <a:rPr lang="en-US" dirty="0"/>
              <a:t>6</a:t>
            </a:r>
            <a:r>
              <a:rPr lang="en-US" dirty="0" smtClean="0"/>
              <a:t>%</a:t>
            </a:r>
            <a:endParaRPr lang="en-US" dirty="0"/>
          </a:p>
        </p:txBody>
      </p:sp>
      <p:sp>
        <p:nvSpPr>
          <p:cNvPr id="8" name="TextBox 7"/>
          <p:cNvSpPr txBox="1"/>
          <p:nvPr/>
        </p:nvSpPr>
        <p:spPr>
          <a:xfrm>
            <a:off x="6604001" y="4004735"/>
            <a:ext cx="618067" cy="369332"/>
          </a:xfrm>
          <a:prstGeom prst="rect">
            <a:avLst/>
          </a:prstGeom>
          <a:noFill/>
        </p:spPr>
        <p:txBody>
          <a:bodyPr wrap="square" rtlCol="0">
            <a:spAutoFit/>
          </a:bodyPr>
          <a:lstStyle/>
          <a:p>
            <a:r>
              <a:rPr lang="en-US" dirty="0"/>
              <a:t>1</a:t>
            </a:r>
            <a:r>
              <a:rPr lang="en-US" dirty="0" smtClean="0"/>
              <a:t>5%</a:t>
            </a:r>
            <a:endParaRPr lang="en-US" dirty="0"/>
          </a:p>
        </p:txBody>
      </p:sp>
      <p:sp>
        <p:nvSpPr>
          <p:cNvPr id="9" name="TextBox 8"/>
          <p:cNvSpPr txBox="1"/>
          <p:nvPr/>
        </p:nvSpPr>
        <p:spPr>
          <a:xfrm>
            <a:off x="2328335" y="4724400"/>
            <a:ext cx="618067" cy="369332"/>
          </a:xfrm>
          <a:prstGeom prst="rect">
            <a:avLst/>
          </a:prstGeom>
          <a:noFill/>
        </p:spPr>
        <p:txBody>
          <a:bodyPr wrap="square" rtlCol="0">
            <a:spAutoFit/>
          </a:bodyPr>
          <a:lstStyle/>
          <a:p>
            <a:r>
              <a:rPr lang="en-US" dirty="0"/>
              <a:t>4</a:t>
            </a:r>
            <a:r>
              <a:rPr lang="en-US" dirty="0" smtClean="0"/>
              <a:t>%</a:t>
            </a:r>
            <a:endParaRPr lang="en-US" dirty="0"/>
          </a:p>
        </p:txBody>
      </p:sp>
      <p:sp>
        <p:nvSpPr>
          <p:cNvPr id="10" name="Rectangle 9"/>
          <p:cNvSpPr/>
          <p:nvPr/>
        </p:nvSpPr>
        <p:spPr>
          <a:xfrm rot="16200000">
            <a:off x="1510242" y="-127352"/>
            <a:ext cx="6123517" cy="9144000"/>
          </a:xfrm>
          <a:prstGeom prst="rect">
            <a:avLst/>
          </a:prstGeom>
          <a:gradFill flip="none" rotWithShape="1">
            <a:gsLst>
              <a:gs pos="0">
                <a:schemeClr val="bg1"/>
              </a:gs>
              <a:gs pos="77000">
                <a:schemeClr val="bg1">
                  <a:alpha val="0"/>
                </a:schemeClr>
              </a:gs>
            </a:gsLst>
            <a:lin ang="0" scaled="0"/>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976164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extLst>
              <p:ext uri="{D42A27DB-BD31-4B8C-83A1-F6EECF244321}">
                <p14:modId xmlns:p14="http://schemas.microsoft.com/office/powerpoint/2010/main" val="2218750307"/>
              </p:ext>
            </p:extLst>
          </p:nvPr>
        </p:nvGraphicFramePr>
        <p:xfrm>
          <a:off x="2065867" y="2709332"/>
          <a:ext cx="6231466" cy="3996267"/>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5211233" y="3962400"/>
            <a:ext cx="1066800" cy="461665"/>
          </a:xfrm>
          <a:prstGeom prst="rect">
            <a:avLst/>
          </a:prstGeom>
          <a:noFill/>
        </p:spPr>
        <p:txBody>
          <a:bodyPr wrap="square" rtlCol="0">
            <a:spAutoFit/>
          </a:bodyPr>
          <a:lstStyle/>
          <a:p>
            <a:r>
              <a:rPr lang="en-US" sz="2400" dirty="0" smtClean="0"/>
              <a:t>$948</a:t>
            </a:r>
            <a:endParaRPr lang="en-US" sz="2400" dirty="0"/>
          </a:p>
        </p:txBody>
      </p:sp>
      <p:sp>
        <p:nvSpPr>
          <p:cNvPr id="12" name="TextBox 11"/>
          <p:cNvSpPr txBox="1"/>
          <p:nvPr/>
        </p:nvSpPr>
        <p:spPr>
          <a:xfrm>
            <a:off x="5685367" y="5162550"/>
            <a:ext cx="1066800" cy="461665"/>
          </a:xfrm>
          <a:prstGeom prst="rect">
            <a:avLst/>
          </a:prstGeom>
          <a:noFill/>
        </p:spPr>
        <p:txBody>
          <a:bodyPr wrap="square" rtlCol="0">
            <a:spAutoFit/>
          </a:bodyPr>
          <a:lstStyle/>
          <a:p>
            <a:r>
              <a:rPr lang="en-US" sz="2400" dirty="0" smtClean="0"/>
              <a:t>$1435</a:t>
            </a:r>
            <a:endParaRPr lang="en-US" sz="2400" dirty="0"/>
          </a:p>
        </p:txBody>
      </p:sp>
      <p:sp>
        <p:nvSpPr>
          <p:cNvPr id="13" name="TextBox 12"/>
          <p:cNvSpPr txBox="1"/>
          <p:nvPr/>
        </p:nvSpPr>
        <p:spPr>
          <a:xfrm>
            <a:off x="254000" y="1710267"/>
            <a:ext cx="8534400" cy="1015663"/>
          </a:xfrm>
          <a:prstGeom prst="rect">
            <a:avLst/>
          </a:prstGeom>
          <a:solidFill>
            <a:schemeClr val="accent2">
              <a:lumMod val="20000"/>
              <a:lumOff val="80000"/>
            </a:schemeClr>
          </a:solidFill>
          <a:ln>
            <a:solidFill>
              <a:schemeClr val="tx1"/>
            </a:solidFill>
          </a:ln>
          <a:effectLst>
            <a:outerShdw blurRad="50800" dist="38100" dir="2700000" algn="tl" rotWithShape="0">
              <a:srgbClr val="000000">
                <a:alpha val="43000"/>
              </a:srgbClr>
            </a:outerShdw>
          </a:effectLst>
        </p:spPr>
        <p:txBody>
          <a:bodyPr wrap="square" rtlCol="0">
            <a:spAutoFit/>
          </a:bodyPr>
          <a:lstStyle/>
          <a:p>
            <a:r>
              <a:rPr lang="en-US" sz="2000" b="1" i="1" dirty="0" smtClean="0">
                <a:latin typeface="Open Sans"/>
                <a:cs typeface="Open Sans"/>
              </a:rPr>
              <a:t>The percentage of interactions in family and general internal medicine that are patient-</a:t>
            </a:r>
            <a:r>
              <a:rPr lang="en-US" sz="2000" b="1" i="1" dirty="0" err="1" smtClean="0">
                <a:latin typeface="Open Sans"/>
                <a:cs typeface="Open Sans"/>
              </a:rPr>
              <a:t>centred</a:t>
            </a:r>
            <a:r>
              <a:rPr lang="en-US" sz="2000" b="1" i="1" dirty="0" smtClean="0">
                <a:latin typeface="Open Sans"/>
                <a:cs typeface="Open Sans"/>
              </a:rPr>
              <a:t> predicts total cost of healthcare (</a:t>
            </a:r>
            <a:r>
              <a:rPr lang="en-US" sz="2000" b="1" i="1" dirty="0" err="1" smtClean="0">
                <a:latin typeface="Open Sans"/>
                <a:cs typeface="Open Sans"/>
              </a:rPr>
              <a:t>Bertakis</a:t>
            </a:r>
            <a:r>
              <a:rPr lang="en-US" sz="2000" b="1" i="1" dirty="0" smtClean="0">
                <a:latin typeface="Open Sans"/>
                <a:cs typeface="Open Sans"/>
              </a:rPr>
              <a:t> 2011)</a:t>
            </a:r>
            <a:endParaRPr lang="en-US" sz="2000" b="1" i="1" dirty="0">
              <a:latin typeface="Open Sans"/>
              <a:cs typeface="Open Sans"/>
            </a:endParaRPr>
          </a:p>
        </p:txBody>
      </p:sp>
    </p:spTree>
    <p:extLst>
      <p:ext uri="{BB962C8B-B14F-4D97-AF65-F5344CB8AC3E}">
        <p14:creationId xmlns:p14="http://schemas.microsoft.com/office/powerpoint/2010/main" val="89730082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w="12700">
          <a:solidFill>
            <a:schemeClr val="tx1"/>
          </a:solidFill>
        </a:ln>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latin typeface="Open Sans"/>
            <a:cs typeface="Open Sans"/>
          </a:defRPr>
        </a:defPPr>
      </a:lstStyle>
    </a:tx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30364</TotalTime>
  <Words>107</Words>
  <Application>Microsoft Macintosh PowerPoint</Application>
  <PresentationFormat>On-screen Show (4:3)</PresentationFormat>
  <Paragraphs>28</Paragraphs>
  <Slides>2</Slides>
  <Notes>2</Notes>
  <HiddenSlides>0</HiddenSlides>
  <MMClips>0</MMClips>
  <ScaleCrop>false</ScaleCrop>
  <HeadingPairs>
    <vt:vector size="4" baseType="variant">
      <vt:variant>
        <vt:lpstr>Theme</vt:lpstr>
      </vt:variant>
      <vt:variant>
        <vt:i4>4</vt:i4>
      </vt:variant>
      <vt:variant>
        <vt:lpstr>Slide Titles</vt:lpstr>
      </vt:variant>
      <vt:variant>
        <vt:i4>2</vt:i4>
      </vt:variant>
    </vt:vector>
  </HeadingPairs>
  <TitlesOfParts>
    <vt:vector size="6" baseType="lpstr">
      <vt:lpstr>Office Theme</vt:lpstr>
      <vt:lpstr>2_Office Theme</vt:lpstr>
      <vt:lpstr>Custom Design</vt:lpstr>
      <vt:lpstr>1_Office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Nandini Nair</dc:creator>
  <cp:lastModifiedBy>Robin Youngson</cp:lastModifiedBy>
  <cp:revision>361</cp:revision>
  <dcterms:created xsi:type="dcterms:W3CDTF">2013-05-03T05:45:09Z</dcterms:created>
  <dcterms:modified xsi:type="dcterms:W3CDTF">2017-08-19T02:57:29Z</dcterms:modified>
</cp:coreProperties>
</file>