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13"/>
  </p:notesMasterIdLst>
  <p:handoutMasterIdLst>
    <p:handoutMasterId r:id="rId14"/>
  </p:handoutMasterIdLst>
  <p:sldIdLst>
    <p:sldId id="641" r:id="rId5"/>
    <p:sldId id="633" r:id="rId6"/>
    <p:sldId id="635" r:id="rId7"/>
    <p:sldId id="636" r:id="rId8"/>
    <p:sldId id="637" r:id="rId9"/>
    <p:sldId id="638" r:id="rId10"/>
    <p:sldId id="639" r:id="rId11"/>
    <p:sldId id="64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62" autoAdjust="0"/>
  </p:normalViewPr>
  <p:slideViewPr>
    <p:cSldViewPr snapToGrid="0">
      <p:cViewPr>
        <p:scale>
          <a:sx n="50" d="100"/>
          <a:sy n="50" d="100"/>
        </p:scale>
        <p:origin x="-2032"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19/08/17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AF65B-8B63-B840-96CF-BB508E1FDBAE}" type="datetimeFigureOut">
              <a:rPr lang="en-US" smtClean="0"/>
              <a:t>19/08/17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0152A-69B4-0346-B64E-23B885370CCE}" type="slidenum">
              <a:rPr lang="en-US" smtClean="0"/>
              <a:t>‹#›</a:t>
            </a:fld>
            <a:endParaRPr lang="en-US"/>
          </a:p>
        </p:txBody>
      </p:sp>
    </p:spTree>
    <p:extLst>
      <p:ext uri="{BB962C8B-B14F-4D97-AF65-F5344CB8AC3E}">
        <p14:creationId xmlns:p14="http://schemas.microsoft.com/office/powerpoint/2010/main" val="1473214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Perroud</a:t>
            </a:r>
            <a:r>
              <a:rPr lang="en-US" sz="1200" kern="1200" dirty="0" smtClean="0">
                <a:solidFill>
                  <a:schemeClr val="tx1"/>
                </a:solidFill>
                <a:latin typeface="+mn-lt"/>
                <a:ea typeface="+mn-ea"/>
                <a:cs typeface="+mn-cs"/>
              </a:rPr>
              <a:t> N, Salzmann A, Prada P, </a:t>
            </a:r>
            <a:r>
              <a:rPr lang="en-US" sz="1200" kern="1200" dirty="0" err="1" smtClean="0">
                <a:solidFill>
                  <a:schemeClr val="tx1"/>
                </a:solidFill>
                <a:latin typeface="+mn-lt"/>
                <a:ea typeface="+mn-ea"/>
                <a:cs typeface="+mn-cs"/>
              </a:rPr>
              <a:t>Nicastro</a:t>
            </a:r>
            <a:r>
              <a:rPr lang="en-US" sz="1200" kern="1200" dirty="0" smtClean="0">
                <a:solidFill>
                  <a:schemeClr val="tx1"/>
                </a:solidFill>
                <a:latin typeface="+mn-lt"/>
                <a:ea typeface="+mn-ea"/>
                <a:cs typeface="+mn-cs"/>
              </a:rPr>
              <a:t> R, </a:t>
            </a:r>
            <a:r>
              <a:rPr lang="en-US" sz="1200" kern="1200" dirty="0" err="1" smtClean="0">
                <a:solidFill>
                  <a:schemeClr val="tx1"/>
                </a:solidFill>
                <a:latin typeface="+mn-lt"/>
                <a:ea typeface="+mn-ea"/>
                <a:cs typeface="+mn-cs"/>
              </a:rPr>
              <a:t>Hoeppli</a:t>
            </a:r>
            <a:r>
              <a:rPr lang="en-US" sz="1200" kern="1200" dirty="0" smtClean="0">
                <a:solidFill>
                  <a:schemeClr val="tx1"/>
                </a:solidFill>
                <a:latin typeface="+mn-lt"/>
                <a:ea typeface="+mn-ea"/>
                <a:cs typeface="+mn-cs"/>
              </a:rPr>
              <a:t> ME, </a:t>
            </a:r>
            <a:r>
              <a:rPr lang="en-US" sz="1200" kern="1200" dirty="0" err="1" smtClean="0">
                <a:solidFill>
                  <a:schemeClr val="tx1"/>
                </a:solidFill>
                <a:latin typeface="+mn-lt"/>
                <a:ea typeface="+mn-ea"/>
                <a:cs typeface="+mn-cs"/>
              </a:rPr>
              <a:t>Furrer</a:t>
            </a:r>
            <a:r>
              <a:rPr lang="en-US" sz="1200" kern="1200" dirty="0" smtClean="0">
                <a:solidFill>
                  <a:schemeClr val="tx1"/>
                </a:solidFill>
                <a:latin typeface="+mn-lt"/>
                <a:ea typeface="+mn-ea"/>
                <a:cs typeface="+mn-cs"/>
              </a:rPr>
              <a:t> S, et al. Response to psychotherapy in borderline personality disorder and methylation status of the BDNF gene. </a:t>
            </a:r>
            <a:r>
              <a:rPr lang="en-US" sz="1200" kern="1200" dirty="0" err="1" smtClean="0">
                <a:solidFill>
                  <a:schemeClr val="tx1"/>
                </a:solidFill>
                <a:latin typeface="+mn-lt"/>
                <a:ea typeface="+mn-ea"/>
                <a:cs typeface="+mn-cs"/>
              </a:rPr>
              <a:t>Transl</a:t>
            </a:r>
            <a:r>
              <a:rPr lang="en-US" sz="1200" kern="1200" dirty="0" smtClean="0">
                <a:solidFill>
                  <a:schemeClr val="tx1"/>
                </a:solidFill>
                <a:latin typeface="+mn-lt"/>
                <a:ea typeface="+mn-ea"/>
                <a:cs typeface="+mn-cs"/>
              </a:rPr>
              <a:t> Psychiatry. 2013;3:e207.</a:t>
            </a:r>
          </a:p>
          <a:p>
            <a:endParaRPr lang="en-US" dirty="0" smtClean="0"/>
          </a:p>
          <a:p>
            <a:r>
              <a:rPr lang="en-US" sz="1200" u="none" kern="1200" baseline="0" dirty="0" err="1" smtClean="0">
                <a:solidFill>
                  <a:schemeClr val="tx1"/>
                </a:solidFill>
                <a:latin typeface="+mn-lt"/>
                <a:ea typeface="+mn-ea"/>
                <a:cs typeface="+mn-cs"/>
              </a:rPr>
              <a:t>Downregulation</a:t>
            </a:r>
            <a:r>
              <a:rPr lang="en-US" sz="1200" u="none" kern="1200" baseline="0" dirty="0" smtClean="0">
                <a:solidFill>
                  <a:schemeClr val="tx1"/>
                </a:solidFill>
                <a:latin typeface="+mn-lt"/>
                <a:ea typeface="+mn-ea"/>
                <a:cs typeface="+mn-cs"/>
              </a:rPr>
              <a:t> of brain-derived </a:t>
            </a:r>
            <a:r>
              <a:rPr lang="en-US" sz="1200" u="none" kern="1200" baseline="0" dirty="0" err="1" smtClean="0">
                <a:solidFill>
                  <a:schemeClr val="tx1"/>
                </a:solidFill>
                <a:latin typeface="+mn-lt"/>
                <a:ea typeface="+mn-ea"/>
                <a:cs typeface="+mn-cs"/>
              </a:rPr>
              <a:t>neurotrophic</a:t>
            </a:r>
            <a:r>
              <a:rPr lang="en-US" sz="1200" u="none" kern="1200" baseline="0" dirty="0" smtClean="0">
                <a:solidFill>
                  <a:schemeClr val="tx1"/>
                </a:solidFill>
                <a:latin typeface="+mn-lt"/>
                <a:ea typeface="+mn-ea"/>
                <a:cs typeface="+mn-cs"/>
              </a:rPr>
              <a:t> factor (BDNF) gene expression with corresponding increased methylation at specific promoters has been associated with stressful experiences in early life and may explain later adulthood psychopathology. We measured the percentage of methylation at BDNF </a:t>
            </a:r>
            <a:r>
              <a:rPr lang="en-US" sz="1200" u="none" kern="1200" baseline="0" dirty="0" err="1" smtClean="0">
                <a:solidFill>
                  <a:schemeClr val="tx1"/>
                </a:solidFill>
                <a:latin typeface="+mn-lt"/>
                <a:ea typeface="+mn-ea"/>
                <a:cs typeface="+mn-cs"/>
              </a:rPr>
              <a:t>CpG</a:t>
            </a:r>
            <a:r>
              <a:rPr lang="en-US" sz="1200" u="none" kern="1200" baseline="0" dirty="0" smtClean="0">
                <a:solidFill>
                  <a:schemeClr val="tx1"/>
                </a:solidFill>
                <a:latin typeface="+mn-lt"/>
                <a:ea typeface="+mn-ea"/>
                <a:cs typeface="+mn-cs"/>
              </a:rPr>
              <a:t> exons I and IV as well as plasma BDNF protein levels in 115 subjects with borderline personality disorder (BPD) and 52 controls. BPD subjects then underwent a 4-week course of intensive dialectical behavior therapy (I-DBT).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Therapy responders showed a decrease in methylation status over time. Accordingly, the changes in methylation status over time were significantly associated with changes in depression scores, hopelessness scores and impulsivity.</a:t>
            </a:r>
          </a:p>
          <a:p>
            <a:endParaRPr lang="en-US" sz="1200" u="none" kern="1200" baseline="0" dirty="0" smtClean="0">
              <a:solidFill>
                <a:schemeClr val="tx1"/>
              </a:solidFill>
              <a:latin typeface="+mn-lt"/>
              <a:ea typeface="+mn-ea"/>
              <a:cs typeface="+mn-cs"/>
            </a:endParaRPr>
          </a:p>
          <a:p>
            <a:r>
              <a:rPr lang="en-US" dirty="0" smtClean="0"/>
              <a:t>Borderline Personality Disorder</a:t>
            </a:r>
            <a:r>
              <a:rPr lang="en-US" baseline="0" dirty="0" smtClean="0"/>
              <a:t> is associated with high levels of self harm and suicide. Fortunately, more than 80% of patients respond to Dialectal </a:t>
            </a:r>
            <a:r>
              <a:rPr lang="en-US" baseline="0" dirty="0" err="1" smtClean="0"/>
              <a:t>Behaviour</a:t>
            </a:r>
            <a:r>
              <a:rPr lang="en-US" baseline="0" dirty="0" smtClean="0"/>
              <a:t> Therapy, which is psychotherapy based on mindfulness, recognition of emotions, skills in emotional regulation and relationship. Some are permanently cured of the condition. What this study shows is that childhood emotional trauma causes down-regulation of the gene that makes an essential brain growth factor – the brain develops in a structurally abnormal way and the net result is an inability to regulate emotions. Therapy up-regulates the gene, turns on the brain growth factor and restructures the brain circuits, potentially curing the condition.</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2</a:t>
            </a:fld>
            <a:endParaRPr lang="en-US"/>
          </a:p>
        </p:txBody>
      </p:sp>
    </p:spTree>
    <p:extLst>
      <p:ext uri="{BB962C8B-B14F-4D97-AF65-F5344CB8AC3E}">
        <p14:creationId xmlns:p14="http://schemas.microsoft.com/office/powerpoint/2010/main" val="309022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Psychiatry is dominated by a bio-medical model where mental illness is seen as an ‘imbalance’ of brain chemicals, which needs to be treated with drugs. This approach classifies many human experiences as ‘pathological’. DSM-5 (Diagnostic and Statistical Manual of Mental Disorders,</a:t>
            </a:r>
            <a:r>
              <a:rPr lang="en-US" baseline="0" dirty="0" smtClean="0"/>
              <a:t> version 5) lists 297 ways that people can be mad, bad or sad even though many of the described ‘pathologies’ are healthy expression of the whole range of the human condition. This classification system is reinforced by insurance companies who will not reimburse treatment expenses unless there is a DSM code attached to the claim.</a:t>
            </a:r>
          </a:p>
          <a:p>
            <a:endParaRPr lang="en-US" baseline="0" dirty="0" smtClean="0"/>
          </a:p>
          <a:p>
            <a:r>
              <a:rPr lang="en-US" baseline="0" dirty="0" smtClean="0"/>
              <a:t>The definition of mental illness is wholly culturally determined – a set of behaviors that are deemed to be unacceptable or deviant from social or cultural norms. Thus experiences like ‘hearing voices’ is deemed a psychotic illness in Western culture but may be entirely normal in other cultures. In young adults presenting with a first episode of ‘psychosis’ rather than treating this as a pathology that requires drug treatment, an alternative approach is to regard the experience as a spiritual crisis or spiritual emergency where profound aspect of identity, belief and meaning are being tested. Supportive therapy, which minimalizes the use of drugs, leads to full recovery in many patients without relapse. On the other hand, conventional treatment with at least six months of anti-psychotic drug therapy often leads to life-time illness with repeated psychotic episodes and hospital admissions.</a:t>
            </a:r>
          </a:p>
          <a:p>
            <a:endParaRPr lang="en-US" baseline="0" dirty="0" smtClean="0"/>
          </a:p>
          <a:p>
            <a:r>
              <a:rPr lang="en-US" baseline="0" dirty="0" smtClean="0"/>
              <a:t>Labeling experiences as ‘pathological’ or ‘not real’ denies aspects of the whole person. I had a friend in her twenties who had repeated admission to hospital with a diagnosis of schizophrenia and symptoms of acute psychosis. On her last admission she met a deeply compassionate psychiatrist who treated all her experiences as real, showed great compassion for her suffering, and helped her reintegrate all her experiences into an integral self of whole self. She was never admitted to hospital again and was able to wean off medications.</a:t>
            </a:r>
          </a:p>
          <a:p>
            <a:endParaRPr lang="en-US" baseline="0" dirty="0" smtClean="0"/>
          </a:p>
          <a:p>
            <a:r>
              <a:rPr lang="en-US" baseline="0" dirty="0" smtClean="0"/>
              <a:t>In a similar vein, for patients with dementia we tend to spend a lot of time correcting their mistaken beliefs, which causes distress and humiliation. On the other hand, if we step in to the realty of the person with dementia and act with compassion, without trying to correct beliefs, much of the agitation and distress is diminished.</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3</a:t>
            </a:fld>
            <a:endParaRPr lang="en-US"/>
          </a:p>
        </p:txBody>
      </p:sp>
    </p:spTree>
    <p:extLst>
      <p:ext uri="{BB962C8B-B14F-4D97-AF65-F5344CB8AC3E}">
        <p14:creationId xmlns:p14="http://schemas.microsoft.com/office/powerpoint/2010/main" val="413293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members bear the brunt of caring for people with serious</a:t>
            </a:r>
            <a:r>
              <a:rPr lang="en-US" baseline="0" dirty="0" smtClean="0"/>
              <a:t> mental illness, whether it’s depression, self-harm, suicide attempts, mania or psychotic illness. In our experience, families are often given no support or education at all.</a:t>
            </a:r>
          </a:p>
          <a:p>
            <a:endParaRPr lang="en-US" baseline="0" dirty="0" smtClean="0"/>
          </a:p>
          <a:p>
            <a:r>
              <a:rPr lang="en-US" baseline="0" dirty="0" smtClean="0"/>
              <a:t>For instance, parents of suicidal teens or young adults may go through months or years of harrowing experience trying to support their loved ones and to keep them alive. There may be an overwhelming burden of anxiety, fear, shame, depression and emotional exhaustion.</a:t>
            </a:r>
          </a:p>
          <a:p>
            <a:endParaRPr lang="en-US" baseline="0" dirty="0" smtClean="0"/>
          </a:p>
          <a:p>
            <a:r>
              <a:rPr lang="en-US" baseline="0" dirty="0" smtClean="0"/>
              <a:t>Teaching family members simple techniques like ‘emotional validation’ can make a world of difference (see for instance, https://</a:t>
            </a:r>
            <a:r>
              <a:rPr lang="en-US" baseline="0" dirty="0" err="1" smtClean="0"/>
              <a:t>bpdfamily.com</a:t>
            </a:r>
            <a:r>
              <a:rPr lang="en-US" baseline="0" dirty="0" smtClean="0"/>
              <a:t>/content/communication-skills-</a:t>
            </a:r>
            <a:r>
              <a:rPr lang="en-US" baseline="0" dirty="0" err="1" smtClean="0"/>
              <a:t>dont</a:t>
            </a:r>
            <a:r>
              <a:rPr lang="en-US" baseline="0" dirty="0" smtClean="0"/>
              <a:t>-be-invalidating).</a:t>
            </a:r>
          </a:p>
          <a:p>
            <a:endParaRPr lang="en-US" baseline="0" dirty="0" smtClean="0"/>
          </a:p>
          <a:p>
            <a:r>
              <a:rPr lang="en-US" baseline="0" dirty="0" smtClean="0"/>
              <a:t>In addition, treating the mental illness as an individual ‘pathology’ without regard to social and family dynamics is absurd. Compassionate care of the person experiencing mental illness should always envelop the immediate family and </a:t>
            </a:r>
            <a:r>
              <a:rPr lang="en-US" baseline="0" dirty="0" err="1" smtClean="0"/>
              <a:t>carers</a:t>
            </a:r>
            <a:r>
              <a:rPr lang="en-US" baseline="0" dirty="0" smtClean="0"/>
              <a:t> in compassionate support and education.</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4</a:t>
            </a:fld>
            <a:endParaRPr lang="en-US"/>
          </a:p>
        </p:txBody>
      </p:sp>
    </p:spTree>
    <p:extLst>
      <p:ext uri="{BB962C8B-B14F-4D97-AF65-F5344CB8AC3E}">
        <p14:creationId xmlns:p14="http://schemas.microsoft.com/office/powerpoint/2010/main" val="21079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Hearts in Healthcare we have done hundreds of workshop with health professionals asking them to share stories of deep connection to patients/clients. One of the archetypal stories that emerges, time after time, is the capacity for a health professional to sit alongside people in their deepest distress and darkest</a:t>
            </a:r>
            <a:r>
              <a:rPr lang="en-US" baseline="0" dirty="0" smtClean="0"/>
              <a:t> places, offering only compassion and silence.</a:t>
            </a:r>
          </a:p>
          <a:p>
            <a:endParaRPr lang="en-US" baseline="0" dirty="0" smtClean="0"/>
          </a:p>
          <a:p>
            <a:r>
              <a:rPr lang="en-US" baseline="0" dirty="0" smtClean="0"/>
              <a:t>The willingness of someone to sit with you and hold space in your darkest times is profoundly validating. Even when you believe you are utterly worthless and hateful, to experience the willingness of another to sit with you in love, compassion, and non-judgment is profoundly healing. We have heard many stories of life-transforming change in these circumstances, for instance of recovery from a deeply suicidal state or years of depression.</a:t>
            </a:r>
          </a:p>
          <a:p>
            <a:endParaRPr lang="en-US" baseline="0" dirty="0" smtClean="0"/>
          </a:p>
          <a:p>
            <a:r>
              <a:rPr lang="en-US" baseline="0" dirty="0" smtClean="0"/>
              <a:t>To act in this way requires great courage on the part of the health professional, to enter in to the world of pain with the patient or client, and to take professional risks by refusing to jump in with treatments or other rescue measures such as calling the police or ambulance.</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5</a:t>
            </a:fld>
            <a:endParaRPr lang="en-US"/>
          </a:p>
        </p:txBody>
      </p:sp>
    </p:spTree>
    <p:extLst>
      <p:ext uri="{BB962C8B-B14F-4D97-AF65-F5344CB8AC3E}">
        <p14:creationId xmlns:p14="http://schemas.microsoft.com/office/powerpoint/2010/main" val="229230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 Paul Gilbert is a renowned clinical psychologist in the UK who is the founder Compassion Focused</a:t>
            </a:r>
            <a:r>
              <a:rPr lang="en-US" baseline="0" dirty="0" smtClean="0"/>
              <a:t> Therapy and the author of the book ‘Compassionate Mind’. His research shows that people with mental illness often have high levels of shame and self-criticism. Teaching patient/clients self-compassion and self kindness has shown promise.</a:t>
            </a:r>
          </a:p>
          <a:p>
            <a:endParaRPr lang="en-US" baseline="0" dirty="0" smtClean="0"/>
          </a:p>
          <a:p>
            <a:r>
              <a:rPr lang="en-US" baseline="0" dirty="0" smtClean="0"/>
              <a:t>See: https://</a:t>
            </a:r>
            <a:r>
              <a:rPr lang="en-US" baseline="0" dirty="0" err="1" smtClean="0"/>
              <a:t>compassionatemind.co.uk</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6</a:t>
            </a:fld>
            <a:endParaRPr lang="en-US"/>
          </a:p>
        </p:txBody>
      </p:sp>
    </p:spTree>
    <p:extLst>
      <p:ext uri="{BB962C8B-B14F-4D97-AF65-F5344CB8AC3E}">
        <p14:creationId xmlns:p14="http://schemas.microsoft.com/office/powerpoint/2010/main" val="424777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concept, or a dimension of healthcare quality, the word ‘compassion’ is almost entirely missing from documents describing health strategy or frameworks for quality improvement.</a:t>
            </a:r>
          </a:p>
          <a:p>
            <a:endParaRPr lang="en-US" dirty="0" smtClean="0"/>
          </a:p>
          <a:p>
            <a:r>
              <a:rPr lang="en-US" dirty="0" smtClean="0"/>
              <a:t>For instance, the New Zealand Health Strategy 2016 does not contain a single instance of the word ‘compassion’. Nor does the five-year strategic plan for the development of mental health and addiction services</a:t>
            </a:r>
            <a:r>
              <a:rPr lang="en-US" baseline="0" dirty="0" smtClean="0"/>
              <a:t> in NZ (next slide).</a:t>
            </a:r>
          </a:p>
          <a:p>
            <a:endParaRPr lang="en-US" baseline="0" dirty="0" smtClean="0"/>
          </a:p>
          <a:p>
            <a:r>
              <a:rPr lang="en-US" baseline="0" dirty="0" smtClean="0"/>
              <a:t>This omission is extraordinary when compassion and caring lies at the heart of all healthcare. The complete absence of the term shows how powerfully bio-medical models of health and healthcare have pervaded the entire health system – this has to change.</a:t>
            </a:r>
          </a:p>
          <a:p>
            <a:endParaRPr lang="en-US" baseline="0" dirty="0" smtClean="0"/>
          </a:p>
          <a:p>
            <a:r>
              <a:rPr lang="en-US" baseline="0" dirty="0" smtClean="0"/>
              <a:t>We suggest that you examine the documents governing healthcare strategy and healthcare quality in your own country or jurisdiction and make slides about this point.</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7</a:t>
            </a:fld>
            <a:endParaRPr lang="en-US"/>
          </a:p>
        </p:txBody>
      </p:sp>
    </p:spTree>
    <p:extLst>
      <p:ext uri="{BB962C8B-B14F-4D97-AF65-F5344CB8AC3E}">
        <p14:creationId xmlns:p14="http://schemas.microsoft.com/office/powerpoint/2010/main" val="203559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notes to</a:t>
            </a:r>
            <a:r>
              <a:rPr lang="en-US" baseline="0" dirty="0" smtClean="0"/>
              <a:t> </a:t>
            </a:r>
            <a:r>
              <a:rPr lang="en-US" baseline="0" smtClean="0"/>
              <a:t>previous slide.</a:t>
            </a:r>
            <a:endParaRPr lang="en-US"/>
          </a:p>
        </p:txBody>
      </p:sp>
      <p:sp>
        <p:nvSpPr>
          <p:cNvPr id="4" name="Slide Number Placeholder 3"/>
          <p:cNvSpPr>
            <a:spLocks noGrp="1"/>
          </p:cNvSpPr>
          <p:nvPr>
            <p:ph type="sldNum" sz="quarter" idx="10"/>
          </p:nvPr>
        </p:nvSpPr>
        <p:spPr/>
        <p:txBody>
          <a:bodyPr/>
          <a:lstStyle/>
          <a:p>
            <a:fld id="{35F0152A-69B4-0346-B64E-23B885370CCE}" type="slidenum">
              <a:rPr lang="en-US" smtClean="0"/>
              <a:t>8</a:t>
            </a:fld>
            <a:endParaRPr lang="en-US"/>
          </a:p>
        </p:txBody>
      </p:sp>
    </p:spTree>
    <p:extLst>
      <p:ext uri="{BB962C8B-B14F-4D97-AF65-F5344CB8AC3E}">
        <p14:creationId xmlns:p14="http://schemas.microsoft.com/office/powerpoint/2010/main" val="40933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2400" y="2184400"/>
            <a:ext cx="6062133" cy="3416320"/>
          </a:xfrm>
          <a:prstGeom prst="rect">
            <a:avLst/>
          </a:prstGeom>
          <a:noFill/>
        </p:spPr>
        <p:txBody>
          <a:bodyPr wrap="square" rtlCol="0">
            <a:spAutoFit/>
          </a:bodyPr>
          <a:lstStyle/>
          <a:p>
            <a:r>
              <a:rPr lang="en-US" dirty="0" smtClean="0">
                <a:latin typeface="Open Sans"/>
                <a:cs typeface="Open Sans"/>
              </a:rPr>
              <a:t>These slides are not in any particular order and they are gathered together from several different presentations.</a:t>
            </a:r>
          </a:p>
          <a:p>
            <a:endParaRPr lang="en-US" dirty="0">
              <a:latin typeface="Open Sans"/>
              <a:cs typeface="Open Sans"/>
            </a:endParaRPr>
          </a:p>
          <a:p>
            <a:r>
              <a:rPr lang="en-US" dirty="0" smtClean="0">
                <a:latin typeface="Open Sans"/>
                <a:cs typeface="Open Sans"/>
              </a:rPr>
              <a:t>Please just select the slides relevant for your presentation and delete the rest. </a:t>
            </a:r>
            <a:r>
              <a:rPr lang="en-US" smtClean="0">
                <a:latin typeface="Open Sans"/>
                <a:cs typeface="Open Sans"/>
              </a:rPr>
              <a:t>Copy </a:t>
            </a:r>
            <a:r>
              <a:rPr lang="en-US" dirty="0" smtClean="0">
                <a:latin typeface="Open Sans"/>
                <a:cs typeface="Open Sans"/>
              </a:rPr>
              <a:t>and paste a title slide and selected slides from the other collections in the slide bank, and add your own slides, stories, wisdom and knowledge</a:t>
            </a:r>
          </a:p>
          <a:p>
            <a:endParaRPr lang="en-US" dirty="0">
              <a:latin typeface="Open Sans"/>
              <a:cs typeface="Open Sans"/>
            </a:endParaRPr>
          </a:p>
          <a:p>
            <a:r>
              <a:rPr lang="en-US" dirty="0" smtClean="0">
                <a:latin typeface="Open Sans"/>
                <a:cs typeface="Open Sans"/>
              </a:rPr>
              <a:t>Don’t forget to edit the ‘Slide Master’ to complete the top of the slide – this will show on all the slides.</a:t>
            </a:r>
          </a:p>
        </p:txBody>
      </p:sp>
    </p:spTree>
    <p:extLst>
      <p:ext uri="{BB962C8B-B14F-4D97-AF65-F5344CB8AC3E}">
        <p14:creationId xmlns:p14="http://schemas.microsoft.com/office/powerpoint/2010/main" val="302610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ychothera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270" y="1947333"/>
            <a:ext cx="4918221" cy="3251200"/>
          </a:xfrm>
          <a:prstGeom prst="rect">
            <a:avLst/>
          </a:prstGeom>
        </p:spPr>
      </p:pic>
      <p:sp>
        <p:nvSpPr>
          <p:cNvPr id="4" name="TextBox 3"/>
          <p:cNvSpPr txBox="1"/>
          <p:nvPr/>
        </p:nvSpPr>
        <p:spPr>
          <a:xfrm>
            <a:off x="592670" y="5579410"/>
            <a:ext cx="8043333" cy="1015663"/>
          </a:xfrm>
          <a:prstGeom prst="rect">
            <a:avLst/>
          </a:prstGeom>
          <a:noFill/>
        </p:spPr>
        <p:txBody>
          <a:bodyPr wrap="square" rtlCol="0">
            <a:spAutoFit/>
          </a:bodyPr>
          <a:lstStyle/>
          <a:p>
            <a:r>
              <a:rPr lang="en-US" sz="2000" b="1" i="1" dirty="0">
                <a:latin typeface="Open Sans"/>
                <a:cs typeface="Open Sans"/>
              </a:rPr>
              <a:t>O</a:t>
            </a:r>
            <a:r>
              <a:rPr lang="en-US" sz="2000" b="1" i="1" dirty="0" smtClean="0">
                <a:latin typeface="Open Sans"/>
                <a:cs typeface="Open Sans"/>
              </a:rPr>
              <a:t>ur </a:t>
            </a:r>
            <a:r>
              <a:rPr lang="en-US" sz="2000" b="1" i="1" dirty="0">
                <a:latin typeface="Open Sans"/>
                <a:cs typeface="Open Sans"/>
              </a:rPr>
              <a:t>life experiences, beliefs and internal stories dynamically change our gene expression, altering health outcomes. </a:t>
            </a:r>
          </a:p>
          <a:p>
            <a:endParaRPr lang="en-US" sz="2000" b="1" i="1" dirty="0">
              <a:latin typeface="Open Sans"/>
              <a:cs typeface="Open Sans"/>
            </a:endParaRPr>
          </a:p>
        </p:txBody>
      </p:sp>
      <p:sp>
        <p:nvSpPr>
          <p:cNvPr id="5" name="TextBox 4"/>
          <p:cNvSpPr txBox="1"/>
          <p:nvPr/>
        </p:nvSpPr>
        <p:spPr>
          <a:xfrm>
            <a:off x="5300135" y="1871011"/>
            <a:ext cx="3691466" cy="3170099"/>
          </a:xfrm>
          <a:prstGeom prst="rect">
            <a:avLst/>
          </a:prstGeom>
          <a:noFill/>
        </p:spPr>
        <p:txBody>
          <a:bodyPr wrap="square" rtlCol="0">
            <a:spAutoFit/>
          </a:bodyPr>
          <a:lstStyle/>
          <a:p>
            <a:r>
              <a:rPr lang="en-US" sz="2000" b="1" i="1" dirty="0" smtClean="0">
                <a:latin typeface="Open Sans"/>
                <a:cs typeface="Open Sans"/>
              </a:rPr>
              <a:t>Emotional trauma affects our gene expression</a:t>
            </a:r>
          </a:p>
          <a:p>
            <a:r>
              <a:rPr lang="en-US" sz="2000" i="1" dirty="0" smtClean="0">
                <a:latin typeface="Open Sans"/>
                <a:cs typeface="Open Sans"/>
              </a:rPr>
              <a:t>In patients who responded to psychotherapy for Borderline Personality Disorder, improvement was associated with up-</a:t>
            </a:r>
            <a:r>
              <a:rPr lang="en-US" sz="2000" i="1" dirty="0">
                <a:latin typeface="Open Sans"/>
                <a:cs typeface="Open Sans"/>
              </a:rPr>
              <a:t>regulation of the gene for brain-derived </a:t>
            </a:r>
            <a:r>
              <a:rPr lang="en-US" sz="2000" i="1" dirty="0" err="1">
                <a:latin typeface="Open Sans"/>
                <a:cs typeface="Open Sans"/>
              </a:rPr>
              <a:t>neurotrophic</a:t>
            </a:r>
            <a:r>
              <a:rPr lang="en-US" sz="2000" i="1" dirty="0">
                <a:latin typeface="Open Sans"/>
                <a:cs typeface="Open Sans"/>
              </a:rPr>
              <a:t> factor (BDNF).</a:t>
            </a:r>
          </a:p>
          <a:p>
            <a:endParaRPr lang="en-US" sz="2000" i="1" dirty="0">
              <a:latin typeface="Open Sans"/>
              <a:cs typeface="Open Sans"/>
            </a:endParaRPr>
          </a:p>
        </p:txBody>
      </p:sp>
    </p:spTree>
    <p:extLst>
      <p:ext uri="{BB962C8B-B14F-4D97-AF65-F5344CB8AC3E}">
        <p14:creationId xmlns:p14="http://schemas.microsoft.com/office/powerpoint/2010/main" val="29720953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101892704.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7868" y="1871971"/>
            <a:ext cx="5791199" cy="3818373"/>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1" y="5977467"/>
            <a:ext cx="9144000" cy="523220"/>
          </a:xfrm>
          <a:prstGeom prst="rect">
            <a:avLst/>
          </a:prstGeom>
          <a:noFill/>
        </p:spPr>
        <p:txBody>
          <a:bodyPr wrap="square" rtlCol="0">
            <a:spAutoFit/>
          </a:bodyPr>
          <a:lstStyle/>
          <a:p>
            <a:pPr algn="ctr"/>
            <a:r>
              <a:rPr lang="en-US" sz="2800" i="1" dirty="0" smtClean="0">
                <a:latin typeface="Open Sans"/>
                <a:cs typeface="Open Sans"/>
              </a:rPr>
              <a:t>Compassion means </a:t>
            </a:r>
            <a:r>
              <a:rPr lang="en-US" sz="2800" i="1" dirty="0" err="1" smtClean="0">
                <a:latin typeface="Open Sans"/>
                <a:cs typeface="Open Sans"/>
              </a:rPr>
              <a:t>honouring</a:t>
            </a:r>
            <a:r>
              <a:rPr lang="en-US" sz="2800" i="1" dirty="0" smtClean="0">
                <a:latin typeface="Open Sans"/>
                <a:cs typeface="Open Sans"/>
              </a:rPr>
              <a:t> the whole person</a:t>
            </a:r>
          </a:p>
        </p:txBody>
      </p:sp>
    </p:spTree>
    <p:extLst>
      <p:ext uri="{BB962C8B-B14F-4D97-AF65-F5344CB8AC3E}">
        <p14:creationId xmlns:p14="http://schemas.microsoft.com/office/powerpoint/2010/main" val="797294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76572068.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0567"/>
            <a:ext cx="9144000" cy="6102706"/>
          </a:xfrm>
          <a:prstGeom prst="rect">
            <a:avLst/>
          </a:prstGeom>
        </p:spPr>
      </p:pic>
      <p:sp>
        <p:nvSpPr>
          <p:cNvPr id="3" name="TextBox 2"/>
          <p:cNvSpPr txBox="1"/>
          <p:nvPr/>
        </p:nvSpPr>
        <p:spPr>
          <a:xfrm>
            <a:off x="254001" y="2235200"/>
            <a:ext cx="2658533" cy="1815882"/>
          </a:xfrm>
          <a:prstGeom prst="rect">
            <a:avLst/>
          </a:prstGeom>
          <a:noFill/>
        </p:spPr>
        <p:txBody>
          <a:bodyPr wrap="square" rtlCol="0">
            <a:spAutoFit/>
          </a:bodyPr>
          <a:lstStyle/>
          <a:p>
            <a:r>
              <a:rPr lang="en-US" sz="2800" i="1" dirty="0" smtClean="0">
                <a:solidFill>
                  <a:srgbClr val="FFFFFF"/>
                </a:solidFill>
                <a:effectLst>
                  <a:outerShdw blurRad="50800" dist="38100" dir="2700000" algn="tl" rotWithShape="0">
                    <a:srgbClr val="000000">
                      <a:alpha val="43000"/>
                    </a:srgbClr>
                  </a:outerShdw>
                </a:effectLst>
                <a:latin typeface="Open Sans"/>
                <a:cs typeface="Open Sans"/>
              </a:rPr>
              <a:t>Compassion means supporting the families</a:t>
            </a:r>
          </a:p>
        </p:txBody>
      </p:sp>
    </p:spTree>
    <p:extLst>
      <p:ext uri="{BB962C8B-B14F-4D97-AF65-F5344CB8AC3E}">
        <p14:creationId xmlns:p14="http://schemas.microsoft.com/office/powerpoint/2010/main" val="376562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83704328.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6534" y="1566333"/>
            <a:ext cx="14155505" cy="5410200"/>
          </a:xfrm>
          <a:prstGeom prst="rect">
            <a:avLst/>
          </a:prstGeom>
        </p:spPr>
      </p:pic>
      <p:sp>
        <p:nvSpPr>
          <p:cNvPr id="3" name="TextBox 2"/>
          <p:cNvSpPr txBox="1"/>
          <p:nvPr/>
        </p:nvSpPr>
        <p:spPr>
          <a:xfrm>
            <a:off x="5147733" y="3014133"/>
            <a:ext cx="3064934" cy="2554545"/>
          </a:xfrm>
          <a:prstGeom prst="rect">
            <a:avLst/>
          </a:prstGeom>
          <a:noFill/>
        </p:spPr>
        <p:txBody>
          <a:bodyPr wrap="square" rtlCol="0">
            <a:spAutoFit/>
          </a:bodyPr>
          <a:lstStyle/>
          <a:p>
            <a:r>
              <a:rPr lang="en-US" sz="3200" i="1" dirty="0" smtClean="0">
                <a:solidFill>
                  <a:schemeClr val="bg1"/>
                </a:solidFill>
                <a:effectLst>
                  <a:outerShdw blurRad="50800" dist="38100" dir="2700000" algn="tl" rotWithShape="0">
                    <a:srgbClr val="000000">
                      <a:alpha val="43000"/>
                    </a:srgbClr>
                  </a:outerShdw>
                </a:effectLst>
                <a:latin typeface="Open Sans"/>
                <a:cs typeface="Open Sans"/>
              </a:rPr>
              <a:t>Compassion means sitting </a:t>
            </a:r>
            <a:r>
              <a:rPr lang="en-US" sz="3200" i="1" smtClean="0">
                <a:solidFill>
                  <a:schemeClr val="bg1"/>
                </a:solidFill>
                <a:effectLst>
                  <a:outerShdw blurRad="50800" dist="38100" dir="2700000" algn="tl" rotWithShape="0">
                    <a:srgbClr val="000000">
                      <a:alpha val="43000"/>
                    </a:srgbClr>
                  </a:outerShdw>
                </a:effectLst>
                <a:latin typeface="Open Sans"/>
                <a:cs typeface="Open Sans"/>
              </a:rPr>
              <a:t>alongside people in </a:t>
            </a:r>
            <a:r>
              <a:rPr lang="en-US" sz="3200" i="1" dirty="0" smtClean="0">
                <a:solidFill>
                  <a:schemeClr val="bg1"/>
                </a:solidFill>
                <a:effectLst>
                  <a:outerShdw blurRad="50800" dist="38100" dir="2700000" algn="tl" rotWithShape="0">
                    <a:srgbClr val="000000">
                      <a:alpha val="43000"/>
                    </a:srgbClr>
                  </a:outerShdw>
                </a:effectLst>
                <a:latin typeface="Open Sans"/>
                <a:cs typeface="Open Sans"/>
              </a:rPr>
              <a:t>their darkest places</a:t>
            </a:r>
          </a:p>
        </p:txBody>
      </p:sp>
    </p:spTree>
    <p:extLst>
      <p:ext uri="{BB962C8B-B14F-4D97-AF65-F5344CB8AC3E}">
        <p14:creationId xmlns:p14="http://schemas.microsoft.com/office/powerpoint/2010/main" val="248744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ul Gilber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 y="1782234"/>
            <a:ext cx="2959100" cy="4225595"/>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3505201" y="1659467"/>
            <a:ext cx="5283200" cy="5088572"/>
          </a:xfrm>
          <a:prstGeom prst="rect">
            <a:avLst/>
          </a:prstGeom>
          <a:noFill/>
        </p:spPr>
        <p:txBody>
          <a:bodyPr wrap="square" rtlCol="0">
            <a:spAutoFit/>
          </a:bodyPr>
          <a:lstStyle/>
          <a:p>
            <a:r>
              <a:rPr lang="en-US" sz="2400" b="1" dirty="0" smtClean="0">
                <a:latin typeface="Open Sans"/>
                <a:cs typeface="Open Sans"/>
              </a:rPr>
              <a:t>Compassionate Mind Therapy</a:t>
            </a:r>
          </a:p>
          <a:p>
            <a:endParaRPr lang="en-US" sz="2000" dirty="0">
              <a:latin typeface="Open Sans"/>
              <a:cs typeface="Open Sans"/>
            </a:endParaRPr>
          </a:p>
          <a:p>
            <a:r>
              <a:rPr lang="en-US" sz="2000" dirty="0" smtClean="0">
                <a:latin typeface="Open Sans"/>
                <a:cs typeface="Open Sans"/>
              </a:rPr>
              <a:t>Patients with mental illness have high levels of shame and self-criticism.</a:t>
            </a:r>
          </a:p>
          <a:p>
            <a:endParaRPr lang="en-US" sz="2000" dirty="0" smtClean="0">
              <a:latin typeface="Open Sans"/>
              <a:cs typeface="Open Sans"/>
            </a:endParaRPr>
          </a:p>
          <a:p>
            <a:endParaRPr lang="en-US" sz="2000" dirty="0" smtClean="0">
              <a:latin typeface="Open Sans"/>
              <a:cs typeface="Open Sans"/>
            </a:endParaRPr>
          </a:p>
          <a:p>
            <a:r>
              <a:rPr lang="en-US" sz="3200" i="1" baseline="30000" dirty="0" smtClean="0">
                <a:latin typeface="Open Sans"/>
                <a:cs typeface="Open Sans"/>
              </a:rPr>
              <a:t>“Difficulties </a:t>
            </a:r>
            <a:r>
              <a:rPr lang="en-US" sz="3200" i="1" baseline="30000" dirty="0">
                <a:latin typeface="Open Sans"/>
                <a:cs typeface="Open Sans"/>
              </a:rPr>
              <a:t>in generating self-reassurance and compassionate images about the self with self-directed warmth, may </a:t>
            </a:r>
            <a:r>
              <a:rPr lang="en-US" sz="3200" i="1" baseline="30000" dirty="0" smtClean="0">
                <a:latin typeface="Open Sans"/>
                <a:cs typeface="Open Sans"/>
              </a:rPr>
              <a:t>also contribute to depressive symptoms. </a:t>
            </a:r>
            <a:r>
              <a:rPr lang="en-US" sz="3200" i="1" baseline="30000" dirty="0">
                <a:latin typeface="Open Sans"/>
                <a:cs typeface="Open Sans"/>
              </a:rPr>
              <a:t>T</a:t>
            </a:r>
            <a:r>
              <a:rPr lang="en-US" sz="3200" i="1" baseline="30000" dirty="0" smtClean="0">
                <a:latin typeface="Open Sans"/>
                <a:cs typeface="Open Sans"/>
              </a:rPr>
              <a:t>hese </a:t>
            </a:r>
            <a:r>
              <a:rPr lang="en-US" sz="3200" i="1" baseline="30000" dirty="0">
                <a:latin typeface="Open Sans"/>
                <a:cs typeface="Open Sans"/>
              </a:rPr>
              <a:t>difficulties could be a focus of therapeutic </a:t>
            </a:r>
            <a:r>
              <a:rPr lang="en-US" sz="3200" i="1" baseline="30000" dirty="0" smtClean="0">
                <a:latin typeface="Open Sans"/>
                <a:cs typeface="Open Sans"/>
              </a:rPr>
              <a:t>interventions.”</a:t>
            </a:r>
          </a:p>
          <a:p>
            <a:endParaRPr lang="en-US" sz="3200" i="1" baseline="30000" dirty="0" smtClean="0">
              <a:latin typeface="Open Sans"/>
              <a:cs typeface="Open Sans"/>
            </a:endParaRPr>
          </a:p>
          <a:p>
            <a:endParaRPr lang="en-US" sz="3200" i="1" baseline="30000" dirty="0" smtClean="0">
              <a:latin typeface="Open Sans"/>
              <a:cs typeface="Open Sans"/>
            </a:endParaRPr>
          </a:p>
          <a:p>
            <a:r>
              <a:rPr lang="en-AU" sz="1200" dirty="0"/>
              <a:t>Gilbert, P. et al. Journal of Cognitive Psychotherapy; 2006, Vol. 20 Issue 2, </a:t>
            </a:r>
            <a:r>
              <a:rPr lang="en-AU" sz="1200" dirty="0" smtClean="0"/>
              <a:t>p183</a:t>
            </a:r>
            <a:endParaRPr lang="en-US" sz="1200" dirty="0" smtClean="0">
              <a:latin typeface="Open Sans"/>
              <a:cs typeface="Open Sans"/>
            </a:endParaRPr>
          </a:p>
          <a:p>
            <a:endParaRPr lang="en-US" dirty="0" smtClean="0">
              <a:latin typeface="Open Sans"/>
              <a:cs typeface="Open Sans"/>
            </a:endParaRPr>
          </a:p>
        </p:txBody>
      </p:sp>
      <p:sp>
        <p:nvSpPr>
          <p:cNvPr id="4" name="TextBox 3"/>
          <p:cNvSpPr txBox="1"/>
          <p:nvPr/>
        </p:nvSpPr>
        <p:spPr>
          <a:xfrm>
            <a:off x="220133" y="6180667"/>
            <a:ext cx="3098800" cy="400110"/>
          </a:xfrm>
          <a:prstGeom prst="rect">
            <a:avLst/>
          </a:prstGeom>
          <a:noFill/>
        </p:spPr>
        <p:txBody>
          <a:bodyPr wrap="square" rtlCol="0">
            <a:spAutoFit/>
          </a:bodyPr>
          <a:lstStyle/>
          <a:p>
            <a:pPr algn="ctr"/>
            <a:r>
              <a:rPr lang="en-US" sz="2000" b="1" dirty="0" smtClean="0">
                <a:latin typeface="Open Sans"/>
                <a:cs typeface="Open Sans"/>
              </a:rPr>
              <a:t>Professor Paul Gilbert</a:t>
            </a:r>
          </a:p>
        </p:txBody>
      </p:sp>
    </p:spTree>
    <p:extLst>
      <p:ext uri="{BB962C8B-B14F-4D97-AF65-F5344CB8AC3E}">
        <p14:creationId xmlns:p14="http://schemas.microsoft.com/office/powerpoint/2010/main" val="35268694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Z Health Strategy 2016 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00200"/>
            <a:ext cx="9144000" cy="5667119"/>
          </a:xfrm>
          <a:prstGeom prst="rect">
            <a:avLst/>
          </a:prstGeom>
        </p:spPr>
      </p:pic>
      <p:sp>
        <p:nvSpPr>
          <p:cNvPr id="3" name="TextBox 2"/>
          <p:cNvSpPr txBox="1"/>
          <p:nvPr/>
        </p:nvSpPr>
        <p:spPr>
          <a:xfrm>
            <a:off x="3911599" y="4252656"/>
            <a:ext cx="4927601" cy="1569660"/>
          </a:xfrm>
          <a:prstGeom prst="rect">
            <a:avLst/>
          </a:prstGeom>
          <a:solidFill>
            <a:schemeClr val="bg1">
              <a:alpha val="51000"/>
            </a:schemeClr>
          </a:solidFill>
          <a:ln w="25400">
            <a:solidFill>
              <a:srgbClr val="FF0000"/>
            </a:solidFill>
          </a:ln>
        </p:spPr>
        <p:txBody>
          <a:bodyPr wrap="square" rtlCol="0">
            <a:spAutoFit/>
          </a:bodyPr>
          <a:lstStyle/>
          <a:p>
            <a:r>
              <a:rPr lang="en-US" sz="3200" i="1" dirty="0" smtClean="0">
                <a:solidFill>
                  <a:srgbClr val="FFFFFF"/>
                </a:solidFill>
                <a:effectLst>
                  <a:outerShdw blurRad="50800" dist="38100" dir="2700000" algn="tl" rotWithShape="0">
                    <a:srgbClr val="000000">
                      <a:alpha val="43000"/>
                    </a:srgbClr>
                  </a:outerShdw>
                </a:effectLst>
                <a:latin typeface="Open Sans"/>
                <a:cs typeface="Open Sans"/>
              </a:rPr>
              <a:t>This document doesn’t include a single instance of the word “compassion”.</a:t>
            </a:r>
          </a:p>
        </p:txBody>
      </p:sp>
    </p:spTree>
    <p:extLst>
      <p:ext uri="{BB962C8B-B14F-4D97-AF65-F5344CB8AC3E}">
        <p14:creationId xmlns:p14="http://schemas.microsoft.com/office/powerpoint/2010/main" val="4793184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singtothechallenge-cover.pdf"/>
          <p:cNvPicPr>
            <a:picLocks noChangeAspect="1"/>
          </p:cNvPicPr>
          <p:nvPr/>
        </p:nvPicPr>
        <p:blipFill rotWithShape="1">
          <a:blip r:embed="rId3" cstate="screen">
            <a:extLst>
              <a:ext uri="{28A0092B-C50C-407E-A947-70E740481C1C}">
                <a14:useLocalDpi xmlns:a14="http://schemas.microsoft.com/office/drawing/2010/main"/>
              </a:ext>
            </a:extLst>
          </a:blip>
          <a:srcRect t="7764"/>
          <a:stretch/>
        </p:blipFill>
        <p:spPr>
          <a:xfrm>
            <a:off x="0" y="1580496"/>
            <a:ext cx="9144000" cy="11935220"/>
          </a:xfrm>
          <a:prstGeom prst="rect">
            <a:avLst/>
          </a:prstGeom>
        </p:spPr>
      </p:pic>
      <p:sp>
        <p:nvSpPr>
          <p:cNvPr id="3" name="TextBox 2"/>
          <p:cNvSpPr txBox="1"/>
          <p:nvPr/>
        </p:nvSpPr>
        <p:spPr>
          <a:xfrm>
            <a:off x="5706533" y="2963333"/>
            <a:ext cx="3166534" cy="2554545"/>
          </a:xfrm>
          <a:prstGeom prst="rect">
            <a:avLst/>
          </a:prstGeom>
          <a:solidFill>
            <a:schemeClr val="bg1">
              <a:alpha val="50000"/>
            </a:schemeClr>
          </a:solidFill>
          <a:ln w="25400">
            <a:solidFill>
              <a:srgbClr val="FF0000"/>
            </a:solidFill>
          </a:ln>
          <a:effectLst>
            <a:outerShdw blurRad="50800" dist="38100" dir="2700000" algn="tl" rotWithShape="0">
              <a:srgbClr val="000000">
                <a:alpha val="43000"/>
              </a:srgbClr>
            </a:outerShdw>
          </a:effectLst>
        </p:spPr>
        <p:txBody>
          <a:bodyPr wrap="square" rtlCol="0">
            <a:spAutoFit/>
          </a:bodyPr>
          <a:lstStyle/>
          <a:p>
            <a:r>
              <a:rPr lang="en-US" sz="3200" i="1" dirty="0" smtClean="0">
                <a:solidFill>
                  <a:srgbClr val="FFFFFF"/>
                </a:solidFill>
                <a:effectLst>
                  <a:outerShdw blurRad="50800" dist="38100" dir="2700000" algn="tl" rotWithShape="0">
                    <a:srgbClr val="000000">
                      <a:alpha val="43000"/>
                    </a:srgbClr>
                  </a:outerShdw>
                </a:effectLst>
                <a:latin typeface="Open Sans"/>
                <a:cs typeface="Open Sans"/>
              </a:rPr>
              <a:t>This document doesn’t include a single instance of the word “compassion”.</a:t>
            </a:r>
          </a:p>
        </p:txBody>
      </p:sp>
    </p:spTree>
    <p:extLst>
      <p:ext uri="{BB962C8B-B14F-4D97-AF65-F5344CB8AC3E}">
        <p14:creationId xmlns:p14="http://schemas.microsoft.com/office/powerpoint/2010/main" val="3663388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35561</TotalTime>
  <Words>1307</Words>
  <Application>Microsoft Macintosh PowerPoint</Application>
  <PresentationFormat>On-screen Show (4:3)</PresentationFormat>
  <Paragraphs>67</Paragraphs>
  <Slides>8</Slides>
  <Notes>7</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385</cp:revision>
  <cp:lastPrinted>2017-08-19T23:08:14Z</cp:lastPrinted>
  <dcterms:created xsi:type="dcterms:W3CDTF">2013-05-03T05:45:09Z</dcterms:created>
  <dcterms:modified xsi:type="dcterms:W3CDTF">2017-08-19T23:08:16Z</dcterms:modified>
</cp:coreProperties>
</file>