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28"/>
  </p:notesMasterIdLst>
  <p:handoutMasterIdLst>
    <p:handoutMasterId r:id="rId29"/>
  </p:handoutMasterIdLst>
  <p:sldIdLst>
    <p:sldId id="611" r:id="rId5"/>
    <p:sldId id="615" r:id="rId6"/>
    <p:sldId id="616" r:id="rId7"/>
    <p:sldId id="612" r:id="rId8"/>
    <p:sldId id="613" r:id="rId9"/>
    <p:sldId id="614" r:id="rId10"/>
    <p:sldId id="617" r:id="rId11"/>
    <p:sldId id="618" r:id="rId12"/>
    <p:sldId id="620" r:id="rId13"/>
    <p:sldId id="621" r:id="rId14"/>
    <p:sldId id="633" r:id="rId15"/>
    <p:sldId id="634" r:id="rId16"/>
    <p:sldId id="622" r:id="rId17"/>
    <p:sldId id="623" r:id="rId18"/>
    <p:sldId id="636" r:id="rId19"/>
    <p:sldId id="635" r:id="rId20"/>
    <p:sldId id="624" r:id="rId21"/>
    <p:sldId id="626" r:id="rId22"/>
    <p:sldId id="627" r:id="rId23"/>
    <p:sldId id="628" r:id="rId24"/>
    <p:sldId id="630" r:id="rId25"/>
    <p:sldId id="631" r:id="rId26"/>
    <p:sldId id="63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23" autoAdjust="0"/>
  </p:normalViewPr>
  <p:slideViewPr>
    <p:cSldViewPr snapToGrid="0">
      <p:cViewPr>
        <p:scale>
          <a:sx n="75" d="100"/>
          <a:sy n="75" d="100"/>
        </p:scale>
        <p:origin x="-1656"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20/08/17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B65B0-5FB6-264B-9EB8-A8C904A13976}" type="datetimeFigureOut">
              <a:rPr lang="en-US" smtClean="0"/>
              <a:t>20/08/17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EE301-EE1B-0B47-842A-95D597B5C39A}" type="slidenum">
              <a:rPr lang="en-US" smtClean="0"/>
              <a:t>‹#›</a:t>
            </a:fld>
            <a:endParaRPr lang="en-US"/>
          </a:p>
        </p:txBody>
      </p:sp>
    </p:spTree>
    <p:extLst>
      <p:ext uri="{BB962C8B-B14F-4D97-AF65-F5344CB8AC3E}">
        <p14:creationId xmlns:p14="http://schemas.microsoft.com/office/powerpoint/2010/main" val="378592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Seligman MEP. Positive Health. Applied Psychology: An International Review. 2008;57:3-18.</a:t>
            </a:r>
          </a:p>
          <a:p>
            <a:endParaRPr lang="en-US" dirty="0" smtClean="0"/>
          </a:p>
          <a:p>
            <a:r>
              <a:rPr lang="en-US" dirty="0" smtClean="0"/>
              <a:t>This and other studies are extensively reviewed in Seligman’s article. Emotional and psychological factors have a profound impact on physical disease. In this study of survivors of heart attach, the level of optimism or pessimism of each patient was measured using a standardized questionnaire while they were doing cardiac</a:t>
            </a:r>
            <a:r>
              <a:rPr lang="en-US" baseline="0" dirty="0" smtClean="0"/>
              <a:t> rehab. Patient were then followed up for 12 to 15 years. Mortality rate was strikingly higher among those patients who were pessimists, independently of the severity of their cardiac condition or other risks factors.</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2</a:t>
            </a:fld>
            <a:endParaRPr lang="en-US"/>
          </a:p>
        </p:txBody>
      </p:sp>
    </p:spTree>
    <p:extLst>
      <p:ext uri="{BB962C8B-B14F-4D97-AF65-F5344CB8AC3E}">
        <p14:creationId xmlns:p14="http://schemas.microsoft.com/office/powerpoint/2010/main" val="2082948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Fredrickson BL, </a:t>
            </a:r>
            <a:r>
              <a:rPr lang="en-US" sz="1200" kern="1200" dirty="0" err="1" smtClean="0">
                <a:solidFill>
                  <a:schemeClr val="tx1"/>
                </a:solidFill>
                <a:latin typeface="+mn-lt"/>
                <a:ea typeface="+mn-ea"/>
                <a:cs typeface="+mn-cs"/>
              </a:rPr>
              <a:t>Grewen</a:t>
            </a:r>
            <a:r>
              <a:rPr lang="en-US" sz="1200" kern="1200" dirty="0" smtClean="0">
                <a:solidFill>
                  <a:schemeClr val="tx1"/>
                </a:solidFill>
                <a:latin typeface="+mn-lt"/>
                <a:ea typeface="+mn-ea"/>
                <a:cs typeface="+mn-cs"/>
              </a:rPr>
              <a:t> KM, Coffey KA, </a:t>
            </a:r>
            <a:r>
              <a:rPr lang="en-US" sz="1200" kern="1200" dirty="0" err="1" smtClean="0">
                <a:solidFill>
                  <a:schemeClr val="tx1"/>
                </a:solidFill>
                <a:latin typeface="+mn-lt"/>
                <a:ea typeface="+mn-ea"/>
                <a:cs typeface="+mn-cs"/>
              </a:rPr>
              <a:t>Algoe</a:t>
            </a:r>
            <a:r>
              <a:rPr lang="en-US" sz="1200" kern="1200" dirty="0" smtClean="0">
                <a:solidFill>
                  <a:schemeClr val="tx1"/>
                </a:solidFill>
                <a:latin typeface="+mn-lt"/>
                <a:ea typeface="+mn-ea"/>
                <a:cs typeface="+mn-cs"/>
              </a:rPr>
              <a:t> SB, </a:t>
            </a:r>
            <a:r>
              <a:rPr lang="en-US" sz="1200" kern="1200" dirty="0" err="1" smtClean="0">
                <a:solidFill>
                  <a:schemeClr val="tx1"/>
                </a:solidFill>
                <a:latin typeface="+mn-lt"/>
                <a:ea typeface="+mn-ea"/>
                <a:cs typeface="+mn-cs"/>
              </a:rPr>
              <a:t>Firestine</a:t>
            </a:r>
            <a:r>
              <a:rPr lang="en-US" sz="1200" kern="1200" dirty="0" smtClean="0">
                <a:solidFill>
                  <a:schemeClr val="tx1"/>
                </a:solidFill>
                <a:latin typeface="+mn-lt"/>
                <a:ea typeface="+mn-ea"/>
                <a:cs typeface="+mn-cs"/>
              </a:rPr>
              <a:t> AM, </a:t>
            </a:r>
            <a:r>
              <a:rPr lang="en-US" sz="1200" kern="1200" dirty="0" err="1" smtClean="0">
                <a:solidFill>
                  <a:schemeClr val="tx1"/>
                </a:solidFill>
                <a:latin typeface="+mn-lt"/>
                <a:ea typeface="+mn-ea"/>
                <a:cs typeface="+mn-cs"/>
              </a:rPr>
              <a:t>Arevalo</a:t>
            </a:r>
            <a:r>
              <a:rPr lang="en-US" sz="1200" kern="1200" dirty="0" smtClean="0">
                <a:solidFill>
                  <a:schemeClr val="tx1"/>
                </a:solidFill>
                <a:latin typeface="+mn-lt"/>
                <a:ea typeface="+mn-ea"/>
                <a:cs typeface="+mn-cs"/>
              </a:rPr>
              <a:t> JM, et al. A functional genomic perspective on human well-being. </a:t>
            </a:r>
            <a:r>
              <a:rPr lang="en-US" sz="1200" kern="1200" dirty="0" err="1" smtClean="0">
                <a:solidFill>
                  <a:schemeClr val="tx1"/>
                </a:solidFill>
                <a:latin typeface="+mn-lt"/>
                <a:ea typeface="+mn-ea"/>
                <a:cs typeface="+mn-cs"/>
              </a:rPr>
              <a:t>Proc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Sci</a:t>
            </a:r>
            <a:r>
              <a:rPr lang="en-US" sz="1200" kern="1200" dirty="0" smtClean="0">
                <a:solidFill>
                  <a:schemeClr val="tx1"/>
                </a:solidFill>
                <a:latin typeface="+mn-lt"/>
                <a:ea typeface="+mn-ea"/>
                <a:cs typeface="+mn-cs"/>
              </a:rPr>
              <a:t> U S A. 2013;110(33):13684-9.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CTRA is a cluster of 53 genes modulating the acute stress/threat response. Chronic activation</a:t>
            </a:r>
            <a:r>
              <a:rPr lang="en-US" sz="1200" kern="1200" baseline="0" dirty="0" smtClean="0">
                <a:solidFill>
                  <a:schemeClr val="tx1"/>
                </a:solidFill>
                <a:latin typeface="+mn-lt"/>
                <a:ea typeface="+mn-ea"/>
                <a:cs typeface="+mn-cs"/>
              </a:rPr>
              <a:t> is pro-inflammatory, a major risk factor for arterial and cardiac disease, cancer, and </a:t>
            </a:r>
            <a:r>
              <a:rPr lang="en-US" sz="1200" kern="1200" baseline="0" dirty="0" err="1" smtClean="0">
                <a:solidFill>
                  <a:schemeClr val="tx1"/>
                </a:solidFill>
                <a:latin typeface="+mn-lt"/>
                <a:ea typeface="+mn-ea"/>
                <a:cs typeface="+mn-cs"/>
              </a:rPr>
              <a:t>neuro-degerative</a:t>
            </a:r>
            <a:r>
              <a:rPr lang="en-US" sz="1200" kern="1200" baseline="0" dirty="0" smtClean="0">
                <a:solidFill>
                  <a:schemeClr val="tx1"/>
                </a:solidFill>
                <a:latin typeface="+mn-lt"/>
                <a:ea typeface="+mn-ea"/>
                <a:cs typeface="+mn-cs"/>
              </a:rPr>
              <a:t> disorders. Activation also suppresses the immune response to viral infection.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11</a:t>
            </a:fld>
            <a:endParaRPr lang="en-US"/>
          </a:p>
        </p:txBody>
      </p:sp>
    </p:spTree>
    <p:extLst>
      <p:ext uri="{BB962C8B-B14F-4D97-AF65-F5344CB8AC3E}">
        <p14:creationId xmlns:p14="http://schemas.microsoft.com/office/powerpoint/2010/main" val="235403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Scherwitz</a:t>
            </a:r>
            <a:r>
              <a:rPr lang="en-US" sz="1200" kern="1200" dirty="0" smtClean="0">
                <a:solidFill>
                  <a:schemeClr val="tx1"/>
                </a:solidFill>
                <a:latin typeface="+mn-lt"/>
                <a:ea typeface="+mn-ea"/>
                <a:cs typeface="+mn-cs"/>
              </a:rPr>
              <a:t> LW, Billings JH, Brown SE, Gould KL, Merritt TA, et al. Intensive lifestyle changes for reversal of coronary heart disease. </a:t>
            </a:r>
            <a:r>
              <a:rPr lang="en-US" sz="1200" kern="1200" dirty="0" err="1" smtClean="0">
                <a:solidFill>
                  <a:schemeClr val="tx1"/>
                </a:solidFill>
                <a:latin typeface="+mn-lt"/>
                <a:ea typeface="+mn-ea"/>
                <a:cs typeface="+mn-cs"/>
              </a:rPr>
              <a:t>Jama</a:t>
            </a:r>
            <a:r>
              <a:rPr lang="en-US" sz="1200" kern="1200" dirty="0" smtClean="0">
                <a:solidFill>
                  <a:schemeClr val="tx1"/>
                </a:solidFill>
                <a:latin typeface="+mn-lt"/>
                <a:ea typeface="+mn-ea"/>
                <a:cs typeface="+mn-cs"/>
              </a:rPr>
              <a:t>. 1998;280(23):2001-7.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Magbanua</a:t>
            </a:r>
            <a:r>
              <a:rPr lang="en-US" sz="1200" kern="1200" dirty="0" smtClean="0">
                <a:solidFill>
                  <a:schemeClr val="tx1"/>
                </a:solidFill>
                <a:latin typeface="+mn-lt"/>
                <a:ea typeface="+mn-ea"/>
                <a:cs typeface="+mn-cs"/>
              </a:rPr>
              <a:t> MJ, Weidner G, Weinberg V, Kemp C, Green C, et al. Changes in prostate gene expression in men undergoing an intensive nutrition and lifestyle intervention. Proceedings of the National Academy of Sciences of the United States of America. 2008;105(24):8369-74.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Weidner G, Fair WR, Marlin R, </a:t>
            </a:r>
            <a:r>
              <a:rPr lang="en-US" sz="1200" kern="1200" dirty="0" err="1" smtClean="0">
                <a:solidFill>
                  <a:schemeClr val="tx1"/>
                </a:solidFill>
                <a:latin typeface="+mn-lt"/>
                <a:ea typeface="+mn-ea"/>
                <a:cs typeface="+mn-cs"/>
              </a:rPr>
              <a:t>Pettengill</a:t>
            </a:r>
            <a:r>
              <a:rPr lang="en-US" sz="1200" kern="1200" dirty="0" smtClean="0">
                <a:solidFill>
                  <a:schemeClr val="tx1"/>
                </a:solidFill>
                <a:latin typeface="+mn-lt"/>
                <a:ea typeface="+mn-ea"/>
                <a:cs typeface="+mn-cs"/>
              </a:rPr>
              <a:t> EB, Raisin CJ, et al. Intensive lifestyle changes may affect the progression of prostate cancer. J Urol. 2005;174(3):1065-9; discussion 9-70.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Dean </a:t>
            </a: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is the founder of the Preventive Medicine Research</a:t>
            </a:r>
            <a:r>
              <a:rPr lang="en-US" sz="1200" kern="1200" baseline="0" dirty="0" smtClean="0">
                <a:solidFill>
                  <a:schemeClr val="tx1"/>
                </a:solidFill>
                <a:latin typeface="+mn-lt"/>
                <a:ea typeface="+mn-ea"/>
                <a:cs typeface="+mn-cs"/>
              </a:rPr>
              <a:t> Institute and the world authority of impact of lifestyle change on disease progression.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study of coronary disease showed reduction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coronary artery stenosis as shown on repeat coronary angiograms. The study on gene expression in patients showed that lifestyle intervention down-regulated 150 cancer-promoting</a:t>
            </a:r>
            <a:r>
              <a:rPr lang="en-US" sz="1200" kern="1200" baseline="0" dirty="0" smtClean="0">
                <a:solidFill>
                  <a:schemeClr val="tx1"/>
                </a:solidFill>
                <a:latin typeface="+mn-lt"/>
                <a:ea typeface="+mn-ea"/>
                <a:cs typeface="+mn-cs"/>
              </a:rPr>
              <a:t> genes and up-regulated 350 wellness related genes.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12</a:t>
            </a:fld>
            <a:endParaRPr lang="en-US"/>
          </a:p>
        </p:txBody>
      </p:sp>
    </p:spTree>
    <p:extLst>
      <p:ext uri="{BB962C8B-B14F-4D97-AF65-F5344CB8AC3E}">
        <p14:creationId xmlns:p14="http://schemas.microsoft.com/office/powerpoint/2010/main" val="31507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meaning of healing?</a:t>
            </a:r>
            <a:r>
              <a:rPr lang="en-US" baseline="0" dirty="0" smtClean="0"/>
              <a:t> – To transcend suffering.</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13</a:t>
            </a:fld>
            <a:endParaRPr lang="en-US"/>
          </a:p>
        </p:txBody>
      </p:sp>
    </p:spTree>
    <p:extLst>
      <p:ext uri="{BB962C8B-B14F-4D97-AF65-F5344CB8AC3E}">
        <p14:creationId xmlns:p14="http://schemas.microsoft.com/office/powerpoint/2010/main" val="300289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health professionals we can’t expect our patients to find healing unless we ourselves</a:t>
            </a:r>
            <a:r>
              <a:rPr lang="en-US" baseline="0" dirty="0" smtClean="0"/>
              <a:t> attend first to our own healing. We need to be positive role models for health and wellbeing.</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14</a:t>
            </a:fld>
            <a:endParaRPr lang="en-US"/>
          </a:p>
        </p:txBody>
      </p:sp>
    </p:spTree>
    <p:extLst>
      <p:ext uri="{BB962C8B-B14F-4D97-AF65-F5344CB8AC3E}">
        <p14:creationId xmlns:p14="http://schemas.microsoft.com/office/powerpoint/2010/main" val="292764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next slides to illustrate this point.</a:t>
            </a:r>
          </a:p>
          <a:p>
            <a:endParaRPr lang="en-US" dirty="0" smtClean="0"/>
          </a:p>
          <a:p>
            <a:r>
              <a:rPr lang="en-US" dirty="0" smtClean="0"/>
              <a:t>When we become’ body mechanics’ just treating</a:t>
            </a:r>
            <a:r>
              <a:rPr lang="en-US" baseline="0" dirty="0" smtClean="0"/>
              <a:t> symptoms or fixing broken bits of our patients, then the demand for care is overwhelming – because we take responsibility for trying to make the patient better.</a:t>
            </a:r>
          </a:p>
          <a:p>
            <a:endParaRPr lang="en-US" baseline="0" dirty="0" smtClean="0"/>
          </a:p>
          <a:p>
            <a:r>
              <a:rPr lang="en-US" baseline="0" dirty="0" smtClean="0"/>
              <a:t>In reality, every patient has extraordinary capacity for self healing – this natural healing response is elicited when we care for compassion. Even patient with conditions like chronic back pain can be seen as extraordinarily resilient – ask patients how they manage to live day after day, in spite of chronic pain. What are the skills an strengths they draw upon to cope with the pain?</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16</a:t>
            </a:fld>
            <a:endParaRPr lang="en-US"/>
          </a:p>
        </p:txBody>
      </p:sp>
    </p:spTree>
    <p:extLst>
      <p:ext uri="{BB962C8B-B14F-4D97-AF65-F5344CB8AC3E}">
        <p14:creationId xmlns:p14="http://schemas.microsoft.com/office/powerpoint/2010/main" val="1934839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reductionist, materialistic medicine to caring for the whole</a:t>
            </a:r>
            <a:r>
              <a:rPr lang="en-US" baseline="0" dirty="0" smtClean="0"/>
              <a:t> person.</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17</a:t>
            </a:fld>
            <a:endParaRPr lang="en-US"/>
          </a:p>
        </p:txBody>
      </p:sp>
    </p:spTree>
    <p:extLst>
      <p:ext uri="{BB962C8B-B14F-4D97-AF65-F5344CB8AC3E}">
        <p14:creationId xmlns:p14="http://schemas.microsoft.com/office/powerpoint/2010/main" val="135189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definition of truly patient-centered care, which dramatically improves outcomes</a:t>
            </a:r>
            <a:r>
              <a:rPr lang="en-US" baseline="0" dirty="0" smtClean="0"/>
              <a:t> and</a:t>
            </a:r>
            <a:r>
              <a:rPr lang="en-US" dirty="0" smtClean="0"/>
              <a:t> patient satisfaction, reduces interventions and costs, and gives meaning and joy to the work of health professionals</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21</a:t>
            </a:fld>
            <a:endParaRPr lang="en-US"/>
          </a:p>
        </p:txBody>
      </p:sp>
    </p:spTree>
    <p:extLst>
      <p:ext uri="{BB962C8B-B14F-4D97-AF65-F5344CB8AC3E}">
        <p14:creationId xmlns:p14="http://schemas.microsoft.com/office/powerpoint/2010/main" val="262588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Beckman HB, Frankel RM. The effect of physician behavior on the collection of data. Ann Intern Med. 1984;101(5):692-6.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classic study showed that</a:t>
            </a:r>
            <a:r>
              <a:rPr lang="en-US" sz="1200" kern="1200" baseline="0" dirty="0" smtClean="0">
                <a:solidFill>
                  <a:schemeClr val="tx1"/>
                </a:solidFill>
                <a:latin typeface="+mn-lt"/>
                <a:ea typeface="+mn-ea"/>
                <a:cs typeface="+mn-cs"/>
              </a:rPr>
              <a:t> </a:t>
            </a:r>
            <a:r>
              <a:rPr lang="en-AU" sz="1200" kern="1200" baseline="0" dirty="0"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n only 23% of the consultations was the patient provided the opportunity to complete his or her opening statement of concerns. The average time before the doctor interrupted was only 18 seconds.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22</a:t>
            </a:fld>
            <a:endParaRPr lang="en-US"/>
          </a:p>
        </p:txBody>
      </p:sp>
    </p:spTree>
    <p:extLst>
      <p:ext uri="{BB962C8B-B14F-4D97-AF65-F5344CB8AC3E}">
        <p14:creationId xmlns:p14="http://schemas.microsoft.com/office/powerpoint/2010/main" val="67632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23</a:t>
            </a:fld>
            <a:endParaRPr lang="en-US"/>
          </a:p>
        </p:txBody>
      </p:sp>
    </p:spTree>
    <p:extLst>
      <p:ext uri="{BB962C8B-B14F-4D97-AF65-F5344CB8AC3E}">
        <p14:creationId xmlns:p14="http://schemas.microsoft.com/office/powerpoint/2010/main" val="6828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is also quoted in the Seligman review. Medical student</a:t>
            </a:r>
            <a:r>
              <a:rPr lang="en-US" baseline="0" dirty="0" smtClean="0"/>
              <a:t> volunteers were paid to be in a trial where a standardized dose of live influenza virus was applied to the </a:t>
            </a:r>
            <a:r>
              <a:rPr lang="en-US" baseline="0" dirty="0" err="1" smtClean="0"/>
              <a:t>nasopharynx</a:t>
            </a:r>
            <a:r>
              <a:rPr lang="en-US" baseline="0" dirty="0" smtClean="0"/>
              <a:t>. Prior to virus exposure, the students completed a questionnaire to measure levels of optimism and pessimism. The students were divided into three equal </a:t>
            </a:r>
            <a:r>
              <a:rPr lang="en-US" baseline="0" dirty="0" err="1" smtClean="0"/>
              <a:t>siz</a:t>
            </a:r>
            <a:r>
              <a:rPr lang="en-US" baseline="0" dirty="0" smtClean="0"/>
              <a:t> groups: pessimists, intermediate, optimists.</a:t>
            </a:r>
          </a:p>
          <a:p>
            <a:endParaRPr lang="en-US" baseline="0" dirty="0" smtClean="0"/>
          </a:p>
          <a:p>
            <a:r>
              <a:rPr lang="en-US" baseline="0" dirty="0" smtClean="0"/>
              <a:t>Most of the pessimists developed clinical influenza; few of the optimist did. The odds ratio was three to one.</a:t>
            </a:r>
          </a:p>
          <a:p>
            <a:endParaRPr lang="en-US" baseline="0" dirty="0" smtClean="0"/>
          </a:p>
          <a:p>
            <a:r>
              <a:rPr lang="en-US" baseline="0" dirty="0" smtClean="0"/>
              <a:t>Multiple studies have show that our thought and feelings profoundly affect the competence of our immune system. Patients who receive compassionate, kind and supportive care are less likely to get infections than those who are treated unkindly.</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3</a:t>
            </a:fld>
            <a:endParaRPr lang="en-US"/>
          </a:p>
        </p:txBody>
      </p:sp>
    </p:spTree>
    <p:extLst>
      <p:ext uri="{BB962C8B-B14F-4D97-AF65-F5344CB8AC3E}">
        <p14:creationId xmlns:p14="http://schemas.microsoft.com/office/powerpoint/2010/main" val="141564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Lindholm</a:t>
            </a:r>
            <a:r>
              <a:rPr lang="en-US" sz="1200" kern="1200" dirty="0" smtClean="0">
                <a:solidFill>
                  <a:schemeClr val="tx1"/>
                </a:solidFill>
                <a:latin typeface="+mn-lt"/>
                <a:ea typeface="+mn-ea"/>
                <a:cs typeface="+mn-cs"/>
              </a:rPr>
              <a:t> ME, </a:t>
            </a:r>
            <a:r>
              <a:rPr lang="en-US" sz="1200" kern="1200" dirty="0" err="1" smtClean="0">
                <a:solidFill>
                  <a:schemeClr val="tx1"/>
                </a:solidFill>
                <a:latin typeface="+mn-lt"/>
                <a:ea typeface="+mn-ea"/>
                <a:cs typeface="+mn-cs"/>
              </a:rPr>
              <a:t>Marabita</a:t>
            </a:r>
            <a:r>
              <a:rPr lang="en-US" sz="1200" kern="1200" dirty="0" smtClean="0">
                <a:solidFill>
                  <a:schemeClr val="tx1"/>
                </a:solidFill>
                <a:latin typeface="+mn-lt"/>
                <a:ea typeface="+mn-ea"/>
                <a:cs typeface="+mn-cs"/>
              </a:rPr>
              <a:t> F, Gomez-</a:t>
            </a:r>
            <a:r>
              <a:rPr lang="en-US" sz="1200" kern="1200" dirty="0" err="1" smtClean="0">
                <a:solidFill>
                  <a:schemeClr val="tx1"/>
                </a:solidFill>
                <a:latin typeface="+mn-lt"/>
                <a:ea typeface="+mn-ea"/>
                <a:cs typeface="+mn-cs"/>
              </a:rPr>
              <a:t>Cabrero</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Rundqvist</a:t>
            </a:r>
            <a:r>
              <a:rPr lang="en-US" sz="1200" kern="1200" dirty="0" smtClean="0">
                <a:solidFill>
                  <a:schemeClr val="tx1"/>
                </a:solidFill>
                <a:latin typeface="+mn-lt"/>
                <a:ea typeface="+mn-ea"/>
                <a:cs typeface="+mn-cs"/>
              </a:rPr>
              <a:t> H, </a:t>
            </a:r>
            <a:r>
              <a:rPr lang="en-US" sz="1200" kern="1200" dirty="0" err="1" smtClean="0">
                <a:solidFill>
                  <a:schemeClr val="tx1"/>
                </a:solidFill>
                <a:latin typeface="+mn-lt"/>
                <a:ea typeface="+mn-ea"/>
                <a:cs typeface="+mn-cs"/>
              </a:rPr>
              <a:t>Ekstrom</a:t>
            </a:r>
            <a:r>
              <a:rPr lang="en-US" sz="1200" kern="1200" dirty="0" smtClean="0">
                <a:solidFill>
                  <a:schemeClr val="tx1"/>
                </a:solidFill>
                <a:latin typeface="+mn-lt"/>
                <a:ea typeface="+mn-ea"/>
                <a:cs typeface="+mn-cs"/>
              </a:rPr>
              <a:t> TJ, </a:t>
            </a:r>
            <a:r>
              <a:rPr lang="en-US" sz="1200" kern="1200" dirty="0" err="1" smtClean="0">
                <a:solidFill>
                  <a:schemeClr val="tx1"/>
                </a:solidFill>
                <a:latin typeface="+mn-lt"/>
                <a:ea typeface="+mn-ea"/>
                <a:cs typeface="+mn-cs"/>
              </a:rPr>
              <a:t>Tegner</a:t>
            </a:r>
            <a:r>
              <a:rPr lang="en-US" sz="1200" kern="1200" dirty="0" smtClean="0">
                <a:solidFill>
                  <a:schemeClr val="tx1"/>
                </a:solidFill>
                <a:latin typeface="+mn-lt"/>
                <a:ea typeface="+mn-ea"/>
                <a:cs typeface="+mn-cs"/>
              </a:rPr>
              <a:t> J, et al. An integrative analysis reveals coordinated reprogramming of the </a:t>
            </a:r>
            <a:r>
              <a:rPr lang="en-US" sz="1200" kern="1200" dirty="0" err="1" smtClean="0">
                <a:solidFill>
                  <a:schemeClr val="tx1"/>
                </a:solidFill>
                <a:latin typeface="+mn-lt"/>
                <a:ea typeface="+mn-ea"/>
                <a:cs typeface="+mn-cs"/>
              </a:rPr>
              <a:t>epigenome</a:t>
            </a:r>
            <a:r>
              <a:rPr lang="en-US" sz="1200" kern="1200" dirty="0" smtClean="0">
                <a:solidFill>
                  <a:schemeClr val="tx1"/>
                </a:solidFill>
                <a:latin typeface="+mn-lt"/>
                <a:ea typeface="+mn-ea"/>
                <a:cs typeface="+mn-cs"/>
              </a:rPr>
              <a:t> and the </a:t>
            </a:r>
            <a:r>
              <a:rPr lang="en-US" sz="1200" kern="1200" dirty="0" err="1" smtClean="0">
                <a:solidFill>
                  <a:schemeClr val="tx1"/>
                </a:solidFill>
                <a:latin typeface="+mn-lt"/>
                <a:ea typeface="+mn-ea"/>
                <a:cs typeface="+mn-cs"/>
              </a:rPr>
              <a:t>transcriptome</a:t>
            </a:r>
            <a:r>
              <a:rPr lang="en-US" sz="1200" kern="1200" dirty="0" smtClean="0">
                <a:solidFill>
                  <a:schemeClr val="tx1"/>
                </a:solidFill>
                <a:latin typeface="+mn-lt"/>
                <a:ea typeface="+mn-ea"/>
                <a:cs typeface="+mn-cs"/>
              </a:rPr>
              <a:t> in human skeletal muscle after training. Epigenetics. 2014;9(12):1557-69.</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study asked participants</a:t>
            </a:r>
            <a:r>
              <a:rPr lang="en-US" sz="1200" kern="1200" baseline="0" dirty="0" smtClean="0">
                <a:solidFill>
                  <a:schemeClr val="tx1"/>
                </a:solidFill>
                <a:latin typeface="+mn-lt"/>
                <a:ea typeface="+mn-ea"/>
                <a:cs typeface="+mn-cs"/>
              </a:rPr>
              <a:t> to cycle using only one leg, the other was rested. Gene expression was compared in muscle biopsies taken from both legs and confirmed that a one brief episode of exercise led to a change in gene expression. Regular exercise led to massive changes in gene expression.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4</a:t>
            </a:fld>
            <a:endParaRPr lang="en-US"/>
          </a:p>
        </p:txBody>
      </p:sp>
    </p:spTree>
    <p:extLst>
      <p:ext uri="{BB962C8B-B14F-4D97-AF65-F5344CB8AC3E}">
        <p14:creationId xmlns:p14="http://schemas.microsoft.com/office/powerpoint/2010/main" val="88484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Kuo</a:t>
            </a:r>
            <a:r>
              <a:rPr lang="en-US" sz="1200" kern="1200" dirty="0" smtClean="0">
                <a:solidFill>
                  <a:schemeClr val="tx1"/>
                </a:solidFill>
                <a:latin typeface="+mn-lt"/>
                <a:ea typeface="+mn-ea"/>
                <a:cs typeface="+mn-cs"/>
              </a:rPr>
              <a:t> B, </a:t>
            </a:r>
            <a:r>
              <a:rPr lang="en-US" sz="1200" kern="1200" dirty="0" err="1" smtClean="0">
                <a:solidFill>
                  <a:schemeClr val="tx1"/>
                </a:solidFill>
                <a:latin typeface="+mn-lt"/>
                <a:ea typeface="+mn-ea"/>
                <a:cs typeface="+mn-cs"/>
              </a:rPr>
              <a:t>Bhasin</a:t>
            </a:r>
            <a:r>
              <a:rPr lang="en-US" sz="1200" kern="1200" dirty="0" smtClean="0">
                <a:solidFill>
                  <a:schemeClr val="tx1"/>
                </a:solidFill>
                <a:latin typeface="+mn-lt"/>
                <a:ea typeface="+mn-ea"/>
                <a:cs typeface="+mn-cs"/>
              </a:rPr>
              <a:t> M, </a:t>
            </a:r>
            <a:r>
              <a:rPr lang="en-US" sz="1200" kern="1200" dirty="0" err="1" smtClean="0">
                <a:solidFill>
                  <a:schemeClr val="tx1"/>
                </a:solidFill>
                <a:latin typeface="+mn-lt"/>
                <a:ea typeface="+mn-ea"/>
                <a:cs typeface="+mn-cs"/>
              </a:rPr>
              <a:t>Jacquart</a:t>
            </a:r>
            <a:r>
              <a:rPr lang="en-US" sz="1200" kern="1200" dirty="0" smtClean="0">
                <a:solidFill>
                  <a:schemeClr val="tx1"/>
                </a:solidFill>
                <a:latin typeface="+mn-lt"/>
                <a:ea typeface="+mn-ea"/>
                <a:cs typeface="+mn-cs"/>
              </a:rPr>
              <a:t> J, </a:t>
            </a:r>
            <a:r>
              <a:rPr lang="en-US" sz="1200" kern="1200" dirty="0" err="1" smtClean="0">
                <a:solidFill>
                  <a:schemeClr val="tx1"/>
                </a:solidFill>
                <a:latin typeface="+mn-lt"/>
                <a:ea typeface="+mn-ea"/>
                <a:cs typeface="+mn-cs"/>
              </a:rPr>
              <a:t>Scult</a:t>
            </a:r>
            <a:r>
              <a:rPr lang="en-US" sz="1200" kern="1200" dirty="0" smtClean="0">
                <a:solidFill>
                  <a:schemeClr val="tx1"/>
                </a:solidFill>
                <a:latin typeface="+mn-lt"/>
                <a:ea typeface="+mn-ea"/>
                <a:cs typeface="+mn-cs"/>
              </a:rPr>
              <a:t> MA, </a:t>
            </a:r>
            <a:r>
              <a:rPr lang="en-US" sz="1200" kern="1200" dirty="0" err="1" smtClean="0">
                <a:solidFill>
                  <a:schemeClr val="tx1"/>
                </a:solidFill>
                <a:latin typeface="+mn-lt"/>
                <a:ea typeface="+mn-ea"/>
                <a:cs typeface="+mn-cs"/>
              </a:rPr>
              <a:t>Slipp</a:t>
            </a:r>
            <a:r>
              <a:rPr lang="en-US" sz="1200" kern="1200" dirty="0" smtClean="0">
                <a:solidFill>
                  <a:schemeClr val="tx1"/>
                </a:solidFill>
                <a:latin typeface="+mn-lt"/>
                <a:ea typeface="+mn-ea"/>
                <a:cs typeface="+mn-cs"/>
              </a:rPr>
              <a:t> L, </a:t>
            </a:r>
            <a:r>
              <a:rPr lang="en-US" sz="1200" kern="1200" dirty="0" err="1" smtClean="0">
                <a:solidFill>
                  <a:schemeClr val="tx1"/>
                </a:solidFill>
                <a:latin typeface="+mn-lt"/>
                <a:ea typeface="+mn-ea"/>
                <a:cs typeface="+mn-cs"/>
              </a:rPr>
              <a:t>Riklin</a:t>
            </a:r>
            <a:r>
              <a:rPr lang="en-US" sz="1200" kern="1200" dirty="0" smtClean="0">
                <a:solidFill>
                  <a:schemeClr val="tx1"/>
                </a:solidFill>
                <a:latin typeface="+mn-lt"/>
                <a:ea typeface="+mn-ea"/>
                <a:cs typeface="+mn-cs"/>
              </a:rPr>
              <a:t> EI, et al. Genomic and clinical effects associated with a relaxation response mind-body intervention in patients with irritable bowel syndrome and inflammatory bowel disease. </a:t>
            </a:r>
            <a:r>
              <a:rPr lang="en-US" sz="1200" kern="1200" dirty="0" err="1" smtClean="0">
                <a:solidFill>
                  <a:schemeClr val="tx1"/>
                </a:solidFill>
                <a:latin typeface="+mn-lt"/>
                <a:ea typeface="+mn-ea"/>
                <a:cs typeface="+mn-cs"/>
              </a:rPr>
              <a:t>PLoS</a:t>
            </a:r>
            <a:r>
              <a:rPr lang="en-US" sz="1200" kern="1200" dirty="0" smtClean="0">
                <a:solidFill>
                  <a:schemeClr val="tx1"/>
                </a:solidFill>
                <a:latin typeface="+mn-lt"/>
                <a:ea typeface="+mn-ea"/>
                <a:cs typeface="+mn-cs"/>
              </a:rPr>
              <a:t> One. 2015;10(4):e0123861.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The nine-week mind-body</a:t>
            </a:r>
            <a:r>
              <a:rPr lang="en-US" baseline="0" dirty="0" smtClean="0"/>
              <a:t> program included such exercises as meditation, relaxation and cognitive restructuring of thoughts and beliefs about illness. It resulted in altered expression of more than a thousand genes concerned with cell reproduction, immune function and inflammatory responses. These gene expression changes were associated with reduction is condition-specific symptoms, anxiety levels and pain experience.</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5</a:t>
            </a:fld>
            <a:endParaRPr lang="en-US"/>
          </a:p>
        </p:txBody>
      </p:sp>
    </p:spTree>
    <p:extLst>
      <p:ext uri="{BB962C8B-B14F-4D97-AF65-F5344CB8AC3E}">
        <p14:creationId xmlns:p14="http://schemas.microsoft.com/office/powerpoint/2010/main" val="113428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Perroud</a:t>
            </a:r>
            <a:r>
              <a:rPr lang="en-US" sz="1200" kern="1200" dirty="0" smtClean="0">
                <a:solidFill>
                  <a:schemeClr val="tx1"/>
                </a:solidFill>
                <a:latin typeface="+mn-lt"/>
                <a:ea typeface="+mn-ea"/>
                <a:cs typeface="+mn-cs"/>
              </a:rPr>
              <a:t> N, Salzmann A, Prada P, </a:t>
            </a:r>
            <a:r>
              <a:rPr lang="en-US" sz="1200" kern="1200" dirty="0" err="1" smtClean="0">
                <a:solidFill>
                  <a:schemeClr val="tx1"/>
                </a:solidFill>
                <a:latin typeface="+mn-lt"/>
                <a:ea typeface="+mn-ea"/>
                <a:cs typeface="+mn-cs"/>
              </a:rPr>
              <a:t>Nicastro</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Hoeppli</a:t>
            </a:r>
            <a:r>
              <a:rPr lang="en-US" sz="1200" kern="1200" dirty="0" smtClean="0">
                <a:solidFill>
                  <a:schemeClr val="tx1"/>
                </a:solidFill>
                <a:latin typeface="+mn-lt"/>
                <a:ea typeface="+mn-ea"/>
                <a:cs typeface="+mn-cs"/>
              </a:rPr>
              <a:t> ME, </a:t>
            </a:r>
            <a:r>
              <a:rPr lang="en-US" sz="1200" kern="1200" dirty="0" err="1" smtClean="0">
                <a:solidFill>
                  <a:schemeClr val="tx1"/>
                </a:solidFill>
                <a:latin typeface="+mn-lt"/>
                <a:ea typeface="+mn-ea"/>
                <a:cs typeface="+mn-cs"/>
              </a:rPr>
              <a:t>Furrer</a:t>
            </a:r>
            <a:r>
              <a:rPr lang="en-US" sz="1200" kern="1200" dirty="0" smtClean="0">
                <a:solidFill>
                  <a:schemeClr val="tx1"/>
                </a:solidFill>
                <a:latin typeface="+mn-lt"/>
                <a:ea typeface="+mn-ea"/>
                <a:cs typeface="+mn-cs"/>
              </a:rPr>
              <a:t> S, et al. Response to psychotherapy in borderline personality disorder and methylation status of the BDNF gene. </a:t>
            </a:r>
            <a:r>
              <a:rPr lang="en-US" sz="1200" kern="1200" dirty="0" err="1" smtClean="0">
                <a:solidFill>
                  <a:schemeClr val="tx1"/>
                </a:solidFill>
                <a:latin typeface="+mn-lt"/>
                <a:ea typeface="+mn-ea"/>
                <a:cs typeface="+mn-cs"/>
              </a:rPr>
              <a:t>Transl</a:t>
            </a:r>
            <a:r>
              <a:rPr lang="en-US" sz="1200" kern="1200" dirty="0" smtClean="0">
                <a:solidFill>
                  <a:schemeClr val="tx1"/>
                </a:solidFill>
                <a:latin typeface="+mn-lt"/>
                <a:ea typeface="+mn-ea"/>
                <a:cs typeface="+mn-cs"/>
              </a:rPr>
              <a:t> Psychiatry. 2013;3:e207.</a:t>
            </a:r>
          </a:p>
          <a:p>
            <a:endParaRPr lang="en-US" dirty="0" smtClean="0"/>
          </a:p>
          <a:p>
            <a:r>
              <a:rPr lang="en-US" sz="1200" u="none" kern="1200" baseline="0" dirty="0" err="1" smtClean="0">
                <a:solidFill>
                  <a:schemeClr val="tx1"/>
                </a:solidFill>
                <a:latin typeface="+mn-lt"/>
                <a:ea typeface="+mn-ea"/>
                <a:cs typeface="+mn-cs"/>
              </a:rPr>
              <a:t>Downregulation</a:t>
            </a:r>
            <a:r>
              <a:rPr lang="en-US" sz="1200" u="none" kern="1200" baseline="0" dirty="0" smtClean="0">
                <a:solidFill>
                  <a:schemeClr val="tx1"/>
                </a:solidFill>
                <a:latin typeface="+mn-lt"/>
                <a:ea typeface="+mn-ea"/>
                <a:cs typeface="+mn-cs"/>
              </a:rPr>
              <a:t> of brain-derived </a:t>
            </a:r>
            <a:r>
              <a:rPr lang="en-US" sz="1200" u="none" kern="1200" baseline="0" dirty="0" err="1" smtClean="0">
                <a:solidFill>
                  <a:schemeClr val="tx1"/>
                </a:solidFill>
                <a:latin typeface="+mn-lt"/>
                <a:ea typeface="+mn-ea"/>
                <a:cs typeface="+mn-cs"/>
              </a:rPr>
              <a:t>neurotrophic</a:t>
            </a:r>
            <a:r>
              <a:rPr lang="en-US" sz="1200" u="none" kern="1200" baseline="0" dirty="0" smtClean="0">
                <a:solidFill>
                  <a:schemeClr val="tx1"/>
                </a:solidFill>
                <a:latin typeface="+mn-lt"/>
                <a:ea typeface="+mn-ea"/>
                <a:cs typeface="+mn-cs"/>
              </a:rPr>
              <a:t> factor (BDNF) gene expression with corresponding increased methylation at specific promoters has been associated with stressful experiences in early life and may explain later adulthood psychopathology. We measured the percentage of methylation at BDNF </a:t>
            </a:r>
            <a:r>
              <a:rPr lang="en-US" sz="1200" u="none" kern="1200" baseline="0" dirty="0" err="1" smtClean="0">
                <a:solidFill>
                  <a:schemeClr val="tx1"/>
                </a:solidFill>
                <a:latin typeface="+mn-lt"/>
                <a:ea typeface="+mn-ea"/>
                <a:cs typeface="+mn-cs"/>
              </a:rPr>
              <a:t>CpG</a:t>
            </a:r>
            <a:r>
              <a:rPr lang="en-US" sz="1200" u="none" kern="1200" baseline="0" dirty="0" smtClean="0">
                <a:solidFill>
                  <a:schemeClr val="tx1"/>
                </a:solidFill>
                <a:latin typeface="+mn-lt"/>
                <a:ea typeface="+mn-ea"/>
                <a:cs typeface="+mn-cs"/>
              </a:rPr>
              <a:t> exons I and IV as well as plasma BDNF protein levels in 115 subjects with borderline personality disorder (BPD) and 52 controls. BPD subjects then underwent a 4-week course of intensive dialectical behavior therapy (I-DBT).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Therapy responders showed a decrease in methylation status over time. Accordingly, the changes in methylation status over time were significantly associated with changes in depression scores, hopelessness scores and impulsivity.</a:t>
            </a:r>
          </a:p>
          <a:p>
            <a:endParaRPr lang="en-US" sz="1200" u="none" kern="1200" baseline="0" dirty="0" smtClean="0">
              <a:solidFill>
                <a:schemeClr val="tx1"/>
              </a:solidFill>
              <a:latin typeface="+mn-lt"/>
              <a:ea typeface="+mn-ea"/>
              <a:cs typeface="+mn-cs"/>
            </a:endParaRPr>
          </a:p>
          <a:p>
            <a:r>
              <a:rPr lang="en-US" dirty="0" smtClean="0"/>
              <a:t>Borderline Personality Disorder</a:t>
            </a:r>
            <a:r>
              <a:rPr lang="en-US" baseline="0" dirty="0" smtClean="0"/>
              <a:t> is associated with high levels of self harm and suicide. Fortunately, more than 80% of patients respond to Dialectal </a:t>
            </a:r>
            <a:r>
              <a:rPr lang="en-US" baseline="0" dirty="0" err="1" smtClean="0"/>
              <a:t>Behaviour</a:t>
            </a:r>
            <a:r>
              <a:rPr lang="en-US" baseline="0" dirty="0" smtClean="0"/>
              <a:t> Therapy, which is psychotherapy based on mindfulness, recognition of emotions, skills in emotional regulation and relationship. Some are permanently cured of the condition. What this study shows is that childhood emotional trauma causes down-regulation of the gene that makes an essential brain growth factor – the brain develops in a structurally abnormal way and the net result is an inability to regulate emotions. Therapy up-regulates the gene, turns on the brain growth factor and restructures the brain circuits, potentially curing the condition.</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6</a:t>
            </a:fld>
            <a:endParaRPr lang="en-US"/>
          </a:p>
        </p:txBody>
      </p:sp>
    </p:spTree>
    <p:extLst>
      <p:ext uri="{BB962C8B-B14F-4D97-AF65-F5344CB8AC3E}">
        <p14:creationId xmlns:p14="http://schemas.microsoft.com/office/powerpoint/2010/main" val="362323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Tryggvadottir</a:t>
            </a:r>
            <a:r>
              <a:rPr lang="en-US" sz="1200" kern="1200" dirty="0" smtClean="0">
                <a:solidFill>
                  <a:schemeClr val="tx1"/>
                </a:solidFill>
                <a:latin typeface="+mn-lt"/>
                <a:ea typeface="+mn-ea"/>
                <a:cs typeface="+mn-cs"/>
              </a:rPr>
              <a:t> L, </a:t>
            </a:r>
            <a:r>
              <a:rPr lang="en-US" sz="1200" kern="1200" dirty="0" err="1" smtClean="0">
                <a:solidFill>
                  <a:schemeClr val="tx1"/>
                </a:solidFill>
                <a:latin typeface="+mn-lt"/>
                <a:ea typeface="+mn-ea"/>
                <a:cs typeface="+mn-cs"/>
              </a:rPr>
              <a:t>Sigvaldason</a:t>
            </a:r>
            <a:r>
              <a:rPr lang="en-US" sz="1200" kern="1200" dirty="0" smtClean="0">
                <a:solidFill>
                  <a:schemeClr val="tx1"/>
                </a:solidFill>
                <a:latin typeface="+mn-lt"/>
                <a:ea typeface="+mn-ea"/>
                <a:cs typeface="+mn-cs"/>
              </a:rPr>
              <a:t> H, </a:t>
            </a:r>
            <a:r>
              <a:rPr lang="en-US" sz="1200" kern="1200" dirty="0" err="1" smtClean="0">
                <a:solidFill>
                  <a:schemeClr val="tx1"/>
                </a:solidFill>
                <a:latin typeface="+mn-lt"/>
                <a:ea typeface="+mn-ea"/>
                <a:cs typeface="+mn-cs"/>
              </a:rPr>
              <a:t>Olafsdottir</a:t>
            </a:r>
            <a:r>
              <a:rPr lang="en-US" sz="1200" kern="1200" dirty="0" smtClean="0">
                <a:solidFill>
                  <a:schemeClr val="tx1"/>
                </a:solidFill>
                <a:latin typeface="+mn-lt"/>
                <a:ea typeface="+mn-ea"/>
                <a:cs typeface="+mn-cs"/>
              </a:rPr>
              <a:t> GH, </a:t>
            </a:r>
            <a:r>
              <a:rPr lang="en-US" sz="1200" kern="1200" dirty="0" err="1" smtClean="0">
                <a:solidFill>
                  <a:schemeClr val="tx1"/>
                </a:solidFill>
                <a:latin typeface="+mn-lt"/>
                <a:ea typeface="+mn-ea"/>
                <a:cs typeface="+mn-cs"/>
              </a:rPr>
              <a:t>Jonasson</a:t>
            </a:r>
            <a:r>
              <a:rPr lang="en-US" sz="1200" kern="1200" dirty="0" smtClean="0">
                <a:solidFill>
                  <a:schemeClr val="tx1"/>
                </a:solidFill>
                <a:latin typeface="+mn-lt"/>
                <a:ea typeface="+mn-ea"/>
                <a:cs typeface="+mn-cs"/>
              </a:rPr>
              <a:t> JG, </a:t>
            </a:r>
            <a:r>
              <a:rPr lang="en-US" sz="1200" kern="1200" dirty="0" err="1" smtClean="0">
                <a:solidFill>
                  <a:schemeClr val="tx1"/>
                </a:solidFill>
                <a:latin typeface="+mn-lt"/>
                <a:ea typeface="+mn-ea"/>
                <a:cs typeface="+mn-cs"/>
              </a:rPr>
              <a:t>Jonsson</a:t>
            </a:r>
            <a:r>
              <a:rPr lang="en-US" sz="1200" kern="1200" dirty="0" smtClean="0">
                <a:solidFill>
                  <a:schemeClr val="tx1"/>
                </a:solidFill>
                <a:latin typeface="+mn-lt"/>
                <a:ea typeface="+mn-ea"/>
                <a:cs typeface="+mn-cs"/>
              </a:rPr>
              <a:t> T, </a:t>
            </a:r>
            <a:r>
              <a:rPr lang="en-US" sz="1200" kern="1200" dirty="0" err="1" smtClean="0">
                <a:solidFill>
                  <a:schemeClr val="tx1"/>
                </a:solidFill>
                <a:latin typeface="+mn-lt"/>
                <a:ea typeface="+mn-ea"/>
                <a:cs typeface="+mn-cs"/>
              </a:rPr>
              <a:t>Tulinius</a:t>
            </a:r>
            <a:r>
              <a:rPr lang="en-US" sz="1200" kern="1200" dirty="0" smtClean="0">
                <a:solidFill>
                  <a:schemeClr val="tx1"/>
                </a:solidFill>
                <a:latin typeface="+mn-lt"/>
                <a:ea typeface="+mn-ea"/>
                <a:cs typeface="+mn-cs"/>
              </a:rPr>
              <a:t> H, et al. Population-based study of changing breast cancer risk in Icelandic BRCA2 mutation carriers, 1920-2000. J </a:t>
            </a:r>
            <a:r>
              <a:rPr lang="en-US" sz="1200" kern="1200" dirty="0" err="1" smtClean="0">
                <a:solidFill>
                  <a:schemeClr val="tx1"/>
                </a:solidFill>
                <a:latin typeface="+mn-lt"/>
                <a:ea typeface="+mn-ea"/>
                <a:cs typeface="+mn-cs"/>
              </a:rPr>
              <a:t>Natl</a:t>
            </a:r>
            <a:r>
              <a:rPr lang="en-US" sz="1200" kern="1200" dirty="0" smtClean="0">
                <a:solidFill>
                  <a:schemeClr val="tx1"/>
                </a:solidFill>
                <a:latin typeface="+mn-lt"/>
                <a:ea typeface="+mn-ea"/>
                <a:cs typeface="+mn-cs"/>
              </a:rPr>
              <a:t> Cancer Inst. 2006;98(2):116-22.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study in Iceland traced the</a:t>
            </a:r>
            <a:r>
              <a:rPr lang="en-US" sz="1200" kern="1200" baseline="0" dirty="0" smtClean="0">
                <a:solidFill>
                  <a:schemeClr val="tx1"/>
                </a:solidFill>
                <a:latin typeface="+mn-lt"/>
                <a:ea typeface="+mn-ea"/>
                <a:cs typeface="+mn-cs"/>
              </a:rPr>
              <a:t> inheritance of the BRCA genes in families back to the 1920 and correlated it with the risk of developing breast cancer before age 70. Over that time, the penetrance of the BRCA gene increased 4-fold. What this shows is that emotional, psychological and environmental factors profoundly affect gene expression. The prevalent model of genetic determinism is profoundly misleading. Billions of dollars are being spent on research into the human genome and the sequencing of genes for individuals to “predict risk”. We would do much better to research the mind-body influences on gene expression and prevention of disease.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7</a:t>
            </a:fld>
            <a:endParaRPr lang="en-US"/>
          </a:p>
        </p:txBody>
      </p:sp>
    </p:spTree>
    <p:extLst>
      <p:ext uri="{BB962C8B-B14F-4D97-AF65-F5344CB8AC3E}">
        <p14:creationId xmlns:p14="http://schemas.microsoft.com/office/powerpoint/2010/main" val="82636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your opportunity to share your own wisdom.</a:t>
            </a:r>
          </a:p>
          <a:p>
            <a:endParaRPr lang="en-US" dirty="0" smtClean="0"/>
          </a:p>
          <a:p>
            <a:r>
              <a:rPr lang="en-US" dirty="0" smtClean="0"/>
              <a:t>We say that compassion is ‘caught’ rather than ‘taught’. People change their behavior</a:t>
            </a:r>
            <a:r>
              <a:rPr lang="en-US" baseline="0" dirty="0" smtClean="0"/>
              <a:t> when they see great role-models for compassionate care. Using your own experience and insights, tell some stories about compassionate care or the kinds of behaviors shown by deeply compassionate practitioners.</a:t>
            </a:r>
          </a:p>
          <a:p>
            <a:endParaRPr lang="en-US" baseline="0" dirty="0" smtClean="0"/>
          </a:p>
          <a:p>
            <a:r>
              <a:rPr lang="en-US" baseline="0" dirty="0" smtClean="0"/>
              <a:t>Here’s a recent Hearts in Healthcare article about healing consultations: http://</a:t>
            </a:r>
            <a:r>
              <a:rPr lang="en-US" baseline="0" dirty="0" err="1" smtClean="0"/>
              <a:t>heartsinhealthcare.com</a:t>
            </a:r>
            <a:r>
              <a:rPr lang="en-US" baseline="0" dirty="0" smtClean="0"/>
              <a:t>/ten-practical-steps-towards-healing-consultations/</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8</a:t>
            </a:fld>
            <a:endParaRPr lang="en-US"/>
          </a:p>
        </p:txBody>
      </p:sp>
    </p:spTree>
    <p:extLst>
      <p:ext uri="{BB962C8B-B14F-4D97-AF65-F5344CB8AC3E}">
        <p14:creationId xmlns:p14="http://schemas.microsoft.com/office/powerpoint/2010/main" val="225744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don’t treat a broken bone, it will still heal by itself</a:t>
            </a:r>
            <a:r>
              <a:rPr lang="en-US" baseline="0" dirty="0" smtClean="0"/>
              <a:t> </a:t>
            </a:r>
            <a:r>
              <a:rPr lang="en-US" dirty="0" smtClean="0"/>
              <a:t>– as happens in nature. The purpose of orthopedic treatment of fractures is to help the bone heal in proper alignment.</a:t>
            </a:r>
          </a:p>
          <a:p>
            <a:endParaRPr lang="en-US" dirty="0" smtClean="0"/>
          </a:p>
          <a:p>
            <a:r>
              <a:rPr lang="en-US" dirty="0" smtClean="0"/>
              <a:t>When a surgeon resects a segment of bowel to remove a cancer, the end of the bowel are stitched or stapled together. A week later, the bowel is perfectly joined. Try fixing a garden hose pipe by stitching the cut ends together – when you turn on the water it</a:t>
            </a:r>
            <a:r>
              <a:rPr lang="en-US" baseline="0" dirty="0" smtClean="0"/>
              <a:t> will spray everywhere! The garden hose doesn’t heal itself, living tissue does.</a:t>
            </a:r>
          </a:p>
          <a:p>
            <a:endParaRPr lang="en-US" baseline="0" dirty="0" smtClean="0"/>
          </a:p>
          <a:p>
            <a:r>
              <a:rPr lang="en-US" baseline="0" dirty="0" smtClean="0"/>
              <a:t>Another example is lobar pneumonia. The chest x-ray might show the lobe completely solid with pus. We treat with antibiotics to speed recovery but it’s the natural healing process that restores the lung to completely normal structure and function.</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9</a:t>
            </a:fld>
            <a:endParaRPr lang="en-US"/>
          </a:p>
        </p:txBody>
      </p:sp>
    </p:spTree>
    <p:extLst>
      <p:ext uri="{BB962C8B-B14F-4D97-AF65-F5344CB8AC3E}">
        <p14:creationId xmlns:p14="http://schemas.microsoft.com/office/powerpoint/2010/main" val="414998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research focuses almost exclusively on pathology and disease, not on the conditions that allow people to naturally heal and recover. As a consequence, medical knowledge is profoundly unbalanced and most doctors are ignorant of the ability to patients to heal themselves, even in conditions such as terminal cancer. It’s deemed</a:t>
            </a:r>
            <a:r>
              <a:rPr lang="en-US" baseline="0" dirty="0" smtClean="0"/>
              <a:t> to be highly unprofessional to give patients “false hope” yet to completely destroy the hope of a patient is very wounding and uncompassionate.</a:t>
            </a:r>
          </a:p>
          <a:p>
            <a:endParaRPr lang="en-US" baseline="0" dirty="0" smtClean="0"/>
          </a:p>
          <a:p>
            <a:r>
              <a:rPr lang="en-US" baseline="0" dirty="0" smtClean="0"/>
              <a:t>This group have been systematically scanning the peer-reviewed medical literature for well-documented cases of spontaneous remission or regression of cancer and found 3,500 cases. Cases like this tend not to be reported in the medical literature because they are ‘embarrassing’ to medical experts because they are unexplainable in terms of conventional medical science. Spontaneous remission may be much more common.</a:t>
            </a:r>
          </a:p>
          <a:p>
            <a:endParaRPr lang="en-US" baseline="0" dirty="0" smtClean="0"/>
          </a:p>
          <a:p>
            <a:r>
              <a:rPr lang="en-US" baseline="0" dirty="0" smtClean="0"/>
              <a:t>The conventional medical view is that cancers must be detected early and removed, to save lives, because a small tumor will inevitably developing into an invasive cancer. This view is increasingly challenged: for instance research now shows that only 1 in 5 patient who have a ‘breast cancer’ found by mammography screening benefit from investigation and treatment. The other 4 out of 5 patients would never have come to harm from the small tumors because most of them spontaneously regress or remain dormant. Some countries are now abandoning national programs of breast screening because there is little or no evidence that the program affects mortality. On the other hand, huge numbers of patients are harmed by aggressive medical treatment of ‘</a:t>
            </a:r>
            <a:r>
              <a:rPr lang="en-US" baseline="0" dirty="0" err="1" smtClean="0"/>
              <a:t>tumours</a:t>
            </a:r>
            <a:r>
              <a:rPr lang="en-US" baseline="0" dirty="0" smtClean="0"/>
              <a:t>’ that will never cause harm. The difficulty is we can’t yet predict who will develop invasive cancer.</a:t>
            </a:r>
          </a:p>
          <a:p>
            <a:endParaRPr lang="en-US" baseline="0" dirty="0" smtClean="0"/>
          </a:p>
          <a:p>
            <a:r>
              <a:rPr lang="en-US" baseline="0" dirty="0" smtClean="0"/>
              <a:t>Furthermore, this research  group has studied the characteristics of patients who survive against the expectations of their doctors. They are patients with optimism, a joy for life, supportive social networks, wholesome lifestyles, forms of stress relief, and a commitment to the care of others.</a:t>
            </a:r>
            <a:endParaRPr lang="en-US" dirty="0"/>
          </a:p>
        </p:txBody>
      </p:sp>
      <p:sp>
        <p:nvSpPr>
          <p:cNvPr id="4" name="Slide Number Placeholder 3"/>
          <p:cNvSpPr>
            <a:spLocks noGrp="1"/>
          </p:cNvSpPr>
          <p:nvPr>
            <p:ph type="sldNum" sz="quarter" idx="10"/>
          </p:nvPr>
        </p:nvSpPr>
        <p:spPr/>
        <p:txBody>
          <a:bodyPr/>
          <a:lstStyle/>
          <a:p>
            <a:fld id="{EF6EE301-EE1B-0B47-842A-95D597B5C39A}" type="slidenum">
              <a:rPr lang="en-US" smtClean="0"/>
              <a:t>10</a:t>
            </a:fld>
            <a:endParaRPr lang="en-US"/>
          </a:p>
        </p:txBody>
      </p:sp>
    </p:spTree>
    <p:extLst>
      <p:ext uri="{BB962C8B-B14F-4D97-AF65-F5344CB8AC3E}">
        <p14:creationId xmlns:p14="http://schemas.microsoft.com/office/powerpoint/2010/main" val="59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 tell the stor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4292" y="1591735"/>
            <a:ext cx="10378292" cy="5486400"/>
          </a:xfrm>
          <a:prstGeom prst="rect">
            <a:avLst/>
          </a:prstGeom>
        </p:spPr>
      </p:pic>
      <p:sp>
        <p:nvSpPr>
          <p:cNvPr id="5" name="TextBox 4"/>
          <p:cNvSpPr txBox="1"/>
          <p:nvPr/>
        </p:nvSpPr>
        <p:spPr>
          <a:xfrm>
            <a:off x="508000" y="5874606"/>
            <a:ext cx="8331200" cy="830997"/>
          </a:xfrm>
          <a:prstGeom prst="rect">
            <a:avLst/>
          </a:prstGeom>
          <a:noFill/>
        </p:spPr>
        <p:txBody>
          <a:bodyPr wrap="square" rtlCol="0">
            <a:spAutoFit/>
          </a:bodyPr>
          <a:lstStyle/>
          <a:p>
            <a:r>
              <a:rPr lang="en-US" sz="2400" i="1" dirty="0" smtClean="0">
                <a:solidFill>
                  <a:schemeClr val="bg1"/>
                </a:solidFill>
                <a:latin typeface="Open Sans"/>
                <a:cs typeface="Open Sans"/>
              </a:rPr>
              <a:t>Our materialistic science is misleading – each of our patients is an amazingly dynamic mind-body whole being</a:t>
            </a:r>
            <a:endParaRPr lang="en-US" sz="2400" i="1" dirty="0">
              <a:solidFill>
                <a:schemeClr val="bg1"/>
              </a:solidFill>
              <a:latin typeface="Open Sans"/>
              <a:cs typeface="Open Sans"/>
            </a:endParaRPr>
          </a:p>
        </p:txBody>
      </p:sp>
    </p:spTree>
    <p:extLst>
      <p:ext uri="{BB962C8B-B14F-4D97-AF65-F5344CB8AC3E}">
        <p14:creationId xmlns:p14="http://schemas.microsoft.com/office/powerpoint/2010/main" val="589759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ontaneous remission boo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 y="1697887"/>
            <a:ext cx="4669367" cy="4965380"/>
          </a:xfrm>
          <a:prstGeom prst="rect">
            <a:avLst/>
          </a:prstGeom>
        </p:spPr>
      </p:pic>
      <p:sp>
        <p:nvSpPr>
          <p:cNvPr id="3" name="TextBox 2"/>
          <p:cNvSpPr txBox="1"/>
          <p:nvPr/>
        </p:nvSpPr>
        <p:spPr>
          <a:xfrm>
            <a:off x="3810000" y="1828800"/>
            <a:ext cx="5080000" cy="4462760"/>
          </a:xfrm>
          <a:prstGeom prst="rect">
            <a:avLst/>
          </a:prstGeom>
          <a:noFill/>
        </p:spPr>
        <p:txBody>
          <a:bodyPr wrap="square" rtlCol="0">
            <a:spAutoFit/>
          </a:bodyPr>
          <a:lstStyle/>
          <a:p>
            <a:r>
              <a:rPr lang="en-US" sz="2400" b="1" dirty="0" smtClean="0">
                <a:latin typeface="Open Sans"/>
                <a:cs typeface="Open Sans"/>
              </a:rPr>
              <a:t>Spontaneous remission/regression</a:t>
            </a:r>
          </a:p>
          <a:p>
            <a:endParaRPr lang="en-US" sz="2000" dirty="0" smtClean="0">
              <a:latin typeface="Open Sans"/>
              <a:cs typeface="Open Sans"/>
            </a:endParaRPr>
          </a:p>
          <a:p>
            <a:r>
              <a:rPr lang="en-US" sz="2000" dirty="0" smtClean="0">
                <a:latin typeface="Open Sans"/>
                <a:cs typeface="Open Sans"/>
              </a:rPr>
              <a:t>“SR </a:t>
            </a:r>
            <a:r>
              <a:rPr lang="en-US" sz="2000" dirty="0">
                <a:latin typeface="Open Sans"/>
                <a:cs typeface="Open Sans"/>
              </a:rPr>
              <a:t>of neoplasms occurs when the malignant tumor mass partially or completely disappears without any treatment or as a result of a therapy considered inadequate to influence systemic neoplastic disease</a:t>
            </a:r>
            <a:r>
              <a:rPr lang="en-US" sz="2000" dirty="0" smtClean="0">
                <a:latin typeface="Open Sans"/>
                <a:cs typeface="Open Sans"/>
              </a:rPr>
              <a:t>.”</a:t>
            </a:r>
          </a:p>
          <a:p>
            <a:r>
              <a:rPr lang="en-US" sz="1600" dirty="0" smtClean="0"/>
              <a:t>(Kaiser </a:t>
            </a:r>
            <a:r>
              <a:rPr lang="en-US" sz="1600" dirty="0"/>
              <a:t>et al, In Vivo 2000 Nov-Dec; 14(6): 773-</a:t>
            </a:r>
            <a:r>
              <a:rPr lang="en-US" sz="1600" dirty="0" smtClean="0"/>
              <a:t>788)</a:t>
            </a:r>
            <a:endParaRPr lang="en-US" sz="1600" dirty="0"/>
          </a:p>
          <a:p>
            <a:endParaRPr lang="en-US" sz="2000" dirty="0">
              <a:latin typeface="Open Sans"/>
              <a:cs typeface="Open Sans"/>
            </a:endParaRPr>
          </a:p>
          <a:p>
            <a:r>
              <a:rPr lang="en-US" sz="2000" b="1" dirty="0" smtClean="0">
                <a:latin typeface="Open Sans"/>
                <a:cs typeface="Open Sans"/>
              </a:rPr>
              <a:t>3,500 documented case reports in 800 medical journals, in 20 languages</a:t>
            </a:r>
            <a:endParaRPr lang="en-US" sz="2000" b="1" dirty="0">
              <a:latin typeface="Open Sans"/>
              <a:cs typeface="Open Sans"/>
            </a:endParaRPr>
          </a:p>
          <a:p>
            <a:endParaRPr lang="en-US" sz="2000" dirty="0">
              <a:latin typeface="Open Sans"/>
              <a:cs typeface="Open Sans"/>
            </a:endParaRPr>
          </a:p>
        </p:txBody>
      </p:sp>
    </p:spTree>
    <p:extLst>
      <p:ext uri="{BB962C8B-B14F-4D97-AF65-F5344CB8AC3E}">
        <p14:creationId xmlns:p14="http://schemas.microsoft.com/office/powerpoint/2010/main" val="27420144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tak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09" y="3112352"/>
            <a:ext cx="3520248" cy="3520248"/>
          </a:xfrm>
          <a:prstGeom prst="rect">
            <a:avLst/>
          </a:prstGeom>
          <a:effectLst>
            <a:outerShdw blurRad="50800" dist="38100" dir="2700000" algn="tl" rotWithShape="0">
              <a:srgbClr val="000000">
                <a:alpha val="43000"/>
              </a:srgbClr>
            </a:outerShdw>
          </a:effectLst>
        </p:spPr>
      </p:pic>
      <p:sp>
        <p:nvSpPr>
          <p:cNvPr id="3" name="TextBox 2"/>
          <p:cNvSpPr txBox="1"/>
          <p:nvPr/>
        </p:nvSpPr>
        <p:spPr>
          <a:xfrm>
            <a:off x="3903741" y="2775344"/>
            <a:ext cx="4985499" cy="3785652"/>
          </a:xfrm>
          <a:prstGeom prst="rect">
            <a:avLst/>
          </a:prstGeom>
          <a:noFill/>
        </p:spPr>
        <p:txBody>
          <a:bodyPr wrap="square" rtlCol="0">
            <a:spAutoFit/>
          </a:bodyPr>
          <a:lstStyle/>
          <a:p>
            <a:r>
              <a:rPr lang="en-US" sz="2000" b="1" i="1" dirty="0" smtClean="0">
                <a:latin typeface="Open Sans"/>
                <a:cs typeface="Open Sans"/>
              </a:rPr>
              <a:t>But there are TWO kinds of happiness:</a:t>
            </a:r>
            <a:br>
              <a:rPr lang="en-US" sz="2000" b="1" i="1" dirty="0" smtClean="0">
                <a:latin typeface="Open Sans"/>
                <a:cs typeface="Open Sans"/>
              </a:rPr>
            </a:br>
            <a:endParaRPr lang="en-US" sz="2000" b="1" i="1" dirty="0" smtClean="0">
              <a:latin typeface="Open Sans"/>
              <a:cs typeface="Open Sans"/>
            </a:endParaRPr>
          </a:p>
          <a:p>
            <a:pPr marL="457200" indent="-457200">
              <a:buFont typeface="+mj-lt"/>
              <a:buAutoNum type="arabicPeriod"/>
            </a:pPr>
            <a:r>
              <a:rPr lang="en-US" sz="2000" b="1" i="1" dirty="0" err="1" smtClean="0">
                <a:latin typeface="Open Sans"/>
                <a:cs typeface="Open Sans"/>
              </a:rPr>
              <a:t>Eudaimonic</a:t>
            </a:r>
            <a:r>
              <a:rPr lang="en-US" sz="2000" i="1" dirty="0" smtClean="0">
                <a:latin typeface="Open Sans"/>
                <a:cs typeface="Open Sans"/>
              </a:rPr>
              <a:t> happiness - from the joy of serving others, compassion, caring.</a:t>
            </a:r>
          </a:p>
          <a:p>
            <a:pPr marL="457200" indent="-457200">
              <a:buFont typeface="+mj-lt"/>
              <a:buAutoNum type="arabicPeriod"/>
            </a:pPr>
            <a:r>
              <a:rPr lang="en-US" sz="2000" b="1" i="1" dirty="0" smtClean="0">
                <a:latin typeface="Open Sans"/>
                <a:cs typeface="Open Sans"/>
              </a:rPr>
              <a:t>Hedonic</a:t>
            </a:r>
            <a:r>
              <a:rPr lang="en-US" sz="2000" i="1" dirty="0" smtClean="0">
                <a:latin typeface="Open Sans"/>
                <a:cs typeface="Open Sans"/>
              </a:rPr>
              <a:t> happiness - from serving your own material desires</a:t>
            </a:r>
            <a:r>
              <a:rPr lang="en-US" sz="2000" i="1" dirty="0">
                <a:latin typeface="Open Sans"/>
                <a:cs typeface="Open Sans"/>
              </a:rPr>
              <a:t> </a:t>
            </a:r>
            <a:r>
              <a:rPr lang="en-US" sz="2000" i="1" dirty="0" smtClean="0">
                <a:latin typeface="Open Sans"/>
                <a:cs typeface="Open Sans"/>
              </a:rPr>
              <a:t>and pleasure</a:t>
            </a:r>
          </a:p>
          <a:p>
            <a:endParaRPr lang="en-US" sz="2000" i="1" dirty="0" smtClean="0">
              <a:latin typeface="Open Sans"/>
              <a:cs typeface="Open Sans"/>
            </a:endParaRPr>
          </a:p>
          <a:p>
            <a:r>
              <a:rPr lang="en-US" sz="2000" b="1" i="1" dirty="0" smtClean="0">
                <a:latin typeface="Open Sans"/>
                <a:cs typeface="Open Sans"/>
              </a:rPr>
              <a:t>Hedonic</a:t>
            </a:r>
            <a:r>
              <a:rPr lang="en-US" sz="2000" i="1" dirty="0" smtClean="0">
                <a:latin typeface="Open Sans"/>
                <a:cs typeface="Open Sans"/>
              </a:rPr>
              <a:t> happiness up-regulates</a:t>
            </a:r>
            <a:br>
              <a:rPr lang="en-US" sz="2000" i="1" dirty="0" smtClean="0">
                <a:latin typeface="Open Sans"/>
                <a:cs typeface="Open Sans"/>
              </a:rPr>
            </a:br>
            <a:r>
              <a:rPr lang="en-US" sz="2000" i="1" dirty="0" smtClean="0">
                <a:latin typeface="Open Sans"/>
                <a:cs typeface="Open Sans"/>
              </a:rPr>
              <a:t>CTRA genes – risk of chronic disease!</a:t>
            </a:r>
            <a:br>
              <a:rPr lang="en-US" sz="2000" i="1" dirty="0" smtClean="0">
                <a:latin typeface="Open Sans"/>
                <a:cs typeface="Open Sans"/>
              </a:rPr>
            </a:br>
            <a:endParaRPr lang="en-US" sz="2000" i="1" dirty="0" smtClean="0">
              <a:latin typeface="Open Sans"/>
              <a:cs typeface="Open Sans"/>
            </a:endParaRPr>
          </a:p>
          <a:p>
            <a:r>
              <a:rPr lang="en-US" sz="2000" b="1" i="1" dirty="0" err="1" smtClean="0">
                <a:latin typeface="Open Sans"/>
                <a:cs typeface="Open Sans"/>
              </a:rPr>
              <a:t>Eudaimonic</a:t>
            </a:r>
            <a:r>
              <a:rPr lang="en-US" sz="2000" i="1" dirty="0" smtClean="0">
                <a:latin typeface="Open Sans"/>
                <a:cs typeface="Open Sans"/>
              </a:rPr>
              <a:t> happiness down-regulates CTRA genes – stay healthy!</a:t>
            </a:r>
          </a:p>
        </p:txBody>
      </p:sp>
      <p:sp>
        <p:nvSpPr>
          <p:cNvPr id="4" name="TextBox 3"/>
          <p:cNvSpPr txBox="1"/>
          <p:nvPr/>
        </p:nvSpPr>
        <p:spPr>
          <a:xfrm>
            <a:off x="188133" y="1634923"/>
            <a:ext cx="8654073" cy="1077218"/>
          </a:xfrm>
          <a:prstGeom prst="rect">
            <a:avLst/>
          </a:prstGeom>
          <a:noFill/>
        </p:spPr>
        <p:txBody>
          <a:bodyPr wrap="square" rtlCol="0">
            <a:spAutoFit/>
          </a:bodyPr>
          <a:lstStyle/>
          <a:p>
            <a:r>
              <a:rPr lang="en-US" sz="2400" b="1" dirty="0" smtClean="0">
                <a:latin typeface="Open Sans"/>
                <a:cs typeface="Open Sans"/>
              </a:rPr>
              <a:t>Happiness and gene expression… </a:t>
            </a:r>
            <a:r>
              <a:rPr lang="en-US" sz="2000" dirty="0" smtClean="0">
                <a:latin typeface="Open Sans"/>
                <a:cs typeface="Open Sans"/>
              </a:rPr>
              <a:t>CTRA genes modulate the stress/threat response: pro-inflammatory, increased risk of arterial disease, cancer, </a:t>
            </a:r>
            <a:r>
              <a:rPr lang="en-US" sz="2000" dirty="0" err="1" smtClean="0">
                <a:latin typeface="Open Sans"/>
                <a:cs typeface="Open Sans"/>
              </a:rPr>
              <a:t>neuro</a:t>
            </a:r>
            <a:r>
              <a:rPr lang="en-US" sz="2000" dirty="0" smtClean="0">
                <a:latin typeface="Open Sans"/>
                <a:cs typeface="Open Sans"/>
              </a:rPr>
              <a:t>-degeneration and suppression of viral immunity</a:t>
            </a:r>
          </a:p>
        </p:txBody>
      </p:sp>
    </p:spTree>
    <p:extLst>
      <p:ext uri="{BB962C8B-B14F-4D97-AF65-F5344CB8AC3E}">
        <p14:creationId xmlns:p14="http://schemas.microsoft.com/office/powerpoint/2010/main" val="2564095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ventive medicine research institute_logo_201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33" y="1706035"/>
            <a:ext cx="2794000" cy="1028700"/>
          </a:xfrm>
          <a:prstGeom prst="rect">
            <a:avLst/>
          </a:prstGeom>
        </p:spPr>
      </p:pic>
      <p:pic>
        <p:nvPicPr>
          <p:cNvPr id="3" name="Picture 2" descr="dean ornis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1134" y="1574802"/>
            <a:ext cx="3594100" cy="3390900"/>
          </a:xfrm>
          <a:prstGeom prst="rect">
            <a:avLst/>
          </a:prstGeom>
        </p:spPr>
      </p:pic>
      <p:sp>
        <p:nvSpPr>
          <p:cNvPr id="4" name="Rectangle 3"/>
          <p:cNvSpPr/>
          <p:nvPr/>
        </p:nvSpPr>
        <p:spPr>
          <a:xfrm>
            <a:off x="-321733" y="2827870"/>
            <a:ext cx="6028266" cy="21378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7869" y="3115733"/>
            <a:ext cx="5181601" cy="1569660"/>
          </a:xfrm>
          <a:prstGeom prst="rect">
            <a:avLst/>
          </a:prstGeom>
          <a:noFill/>
        </p:spPr>
        <p:txBody>
          <a:bodyPr wrap="square" rtlCol="0">
            <a:spAutoFit/>
          </a:bodyPr>
          <a:lstStyle/>
          <a:p>
            <a:r>
              <a:rPr lang="en-US" sz="2400" dirty="0" smtClean="0">
                <a:solidFill>
                  <a:srgbClr val="FFFFFF"/>
                </a:solidFill>
              </a:rPr>
              <a:t>Comprehensive lifestyle change can reverse coronary artery disease and halt the progression of prostate cancer</a:t>
            </a:r>
            <a:br>
              <a:rPr lang="en-US" sz="2400" dirty="0" smtClean="0">
                <a:solidFill>
                  <a:srgbClr val="FFFFFF"/>
                </a:solidFill>
              </a:rPr>
            </a:br>
            <a:r>
              <a:rPr lang="en-US" sz="2400" dirty="0" smtClean="0">
                <a:solidFill>
                  <a:srgbClr val="FFFFFF"/>
                </a:solidFill>
              </a:rPr>
              <a:t>(controlled trials)</a:t>
            </a:r>
            <a:endParaRPr lang="en-US" sz="2400" dirty="0">
              <a:solidFill>
                <a:srgbClr val="FFFFFF"/>
              </a:solidFill>
            </a:endParaRPr>
          </a:p>
        </p:txBody>
      </p:sp>
      <p:sp>
        <p:nvSpPr>
          <p:cNvPr id="6" name="TextBox 5"/>
          <p:cNvSpPr txBox="1"/>
          <p:nvPr/>
        </p:nvSpPr>
        <p:spPr>
          <a:xfrm>
            <a:off x="3014135" y="1693336"/>
            <a:ext cx="2489200" cy="461665"/>
          </a:xfrm>
          <a:prstGeom prst="rect">
            <a:avLst/>
          </a:prstGeom>
          <a:noFill/>
        </p:spPr>
        <p:txBody>
          <a:bodyPr wrap="square" rtlCol="0">
            <a:spAutoFit/>
          </a:bodyPr>
          <a:lstStyle/>
          <a:p>
            <a:r>
              <a:rPr lang="en-US" sz="2400" b="1" dirty="0" smtClean="0">
                <a:solidFill>
                  <a:schemeClr val="accent1">
                    <a:lumMod val="75000"/>
                  </a:schemeClr>
                </a:solidFill>
              </a:rPr>
              <a:t>Dean </a:t>
            </a:r>
            <a:r>
              <a:rPr lang="en-US" sz="2400" b="1" dirty="0" err="1" smtClean="0">
                <a:solidFill>
                  <a:schemeClr val="accent1">
                    <a:lumMod val="75000"/>
                  </a:schemeClr>
                </a:solidFill>
              </a:rPr>
              <a:t>Ornish</a:t>
            </a:r>
            <a:r>
              <a:rPr lang="en-US" sz="2400" b="1" dirty="0" smtClean="0">
                <a:solidFill>
                  <a:schemeClr val="accent1">
                    <a:lumMod val="75000"/>
                  </a:schemeClr>
                </a:solidFill>
              </a:rPr>
              <a:t>, MD</a:t>
            </a:r>
            <a:endParaRPr lang="en-US" sz="2400" b="1" dirty="0">
              <a:solidFill>
                <a:schemeClr val="accent1">
                  <a:lumMod val="75000"/>
                </a:schemeClr>
              </a:solidFill>
            </a:endParaRPr>
          </a:p>
        </p:txBody>
      </p:sp>
      <p:sp>
        <p:nvSpPr>
          <p:cNvPr id="7" name="Rectangle 6"/>
          <p:cNvSpPr/>
          <p:nvPr/>
        </p:nvSpPr>
        <p:spPr>
          <a:xfrm>
            <a:off x="-372533" y="5096933"/>
            <a:ext cx="10176933" cy="191346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5470" y="5288340"/>
            <a:ext cx="8839201" cy="1631216"/>
          </a:xfrm>
          <a:prstGeom prst="rect">
            <a:avLst/>
          </a:prstGeom>
          <a:noFill/>
        </p:spPr>
        <p:txBody>
          <a:bodyPr wrap="square" rtlCol="0">
            <a:spAutoFit/>
          </a:bodyPr>
          <a:lstStyle/>
          <a:p>
            <a:pPr algn="ctr"/>
            <a:r>
              <a:rPr lang="en-US" sz="2800" dirty="0" smtClean="0"/>
              <a:t>How does </a:t>
            </a:r>
            <a:r>
              <a:rPr lang="en-US" sz="2800" dirty="0" err="1" smtClean="0"/>
              <a:t>Dr</a:t>
            </a:r>
            <a:r>
              <a:rPr lang="en-US" sz="2800" dirty="0" smtClean="0"/>
              <a:t> </a:t>
            </a:r>
            <a:r>
              <a:rPr lang="en-US" sz="2800" dirty="0" err="1" smtClean="0"/>
              <a:t>Ornish</a:t>
            </a:r>
            <a:r>
              <a:rPr lang="en-US" sz="2800" dirty="0" smtClean="0"/>
              <a:t> define lifestyle change?</a:t>
            </a:r>
          </a:p>
          <a:p>
            <a:pPr algn="ctr"/>
            <a:endParaRPr lang="en-US" sz="2400" dirty="0">
              <a:solidFill>
                <a:schemeClr val="bg1"/>
              </a:solidFill>
            </a:endParaRPr>
          </a:p>
          <a:p>
            <a:pPr algn="ctr"/>
            <a:r>
              <a:rPr lang="en-US" sz="2400" dirty="0" smtClean="0">
                <a:solidFill>
                  <a:schemeClr val="bg1"/>
                </a:solidFill>
              </a:rPr>
              <a:t>Good diet		Moderate exercise	Social support		Relaxation			</a:t>
            </a:r>
            <a:endParaRPr lang="en-US" sz="2400" dirty="0">
              <a:solidFill>
                <a:schemeClr val="bg1"/>
              </a:solidFill>
            </a:endParaRPr>
          </a:p>
        </p:txBody>
      </p:sp>
    </p:spTree>
    <p:extLst>
      <p:ext uri="{BB962C8B-B14F-4D97-AF65-F5344CB8AC3E}">
        <p14:creationId xmlns:p14="http://schemas.microsoft.com/office/powerpoint/2010/main" val="2757134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gro man sa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97233"/>
            <a:ext cx="9389315" cy="5696156"/>
          </a:xfrm>
          <a:prstGeom prst="rect">
            <a:avLst/>
          </a:prstGeom>
        </p:spPr>
      </p:pic>
      <p:sp>
        <p:nvSpPr>
          <p:cNvPr id="2" name="TextBox 1"/>
          <p:cNvSpPr txBox="1"/>
          <p:nvPr/>
        </p:nvSpPr>
        <p:spPr>
          <a:xfrm>
            <a:off x="183960" y="2881564"/>
            <a:ext cx="2739988" cy="1384995"/>
          </a:xfrm>
          <a:prstGeom prst="rect">
            <a:avLst/>
          </a:prstGeom>
          <a:noFill/>
        </p:spPr>
        <p:txBody>
          <a:bodyPr wrap="square" rtlCol="0">
            <a:spAutoFit/>
          </a:bodyPr>
          <a:lstStyle/>
          <a:p>
            <a:r>
              <a:rPr lang="en-US" sz="2800" i="1" dirty="0" smtClean="0">
                <a:solidFill>
                  <a:srgbClr val="000000"/>
                </a:solidFill>
                <a:effectLst>
                  <a:outerShdw blurRad="50800" dist="38100" dir="2700000" algn="tl" rotWithShape="0">
                    <a:srgbClr val="000000">
                      <a:alpha val="43000"/>
                    </a:srgbClr>
                  </a:outerShdw>
                </a:effectLst>
                <a:latin typeface="Open Sans"/>
                <a:cs typeface="Open Sans"/>
              </a:rPr>
              <a:t>So how do we help our patients heal?</a:t>
            </a:r>
          </a:p>
        </p:txBody>
      </p:sp>
      <p:sp>
        <p:nvSpPr>
          <p:cNvPr id="4" name="TextBox 3"/>
          <p:cNvSpPr txBox="1"/>
          <p:nvPr/>
        </p:nvSpPr>
        <p:spPr>
          <a:xfrm>
            <a:off x="3240308" y="5738793"/>
            <a:ext cx="6013356" cy="954107"/>
          </a:xfrm>
          <a:prstGeom prst="rect">
            <a:avLst/>
          </a:prstGeom>
          <a:noFill/>
        </p:spPr>
        <p:txBody>
          <a:bodyPr wrap="square" rtlCol="0">
            <a:spAutoFit/>
          </a:bodyPr>
          <a:lstStyle/>
          <a:p>
            <a:r>
              <a:rPr lang="en-US" sz="2800" i="1" dirty="0" smtClean="0">
                <a:solidFill>
                  <a:srgbClr val="000000"/>
                </a:solidFill>
                <a:effectLst>
                  <a:outerShdw blurRad="50800" dist="38100" dir="2700000" algn="tl" rotWithShape="0">
                    <a:srgbClr val="000000">
                      <a:alpha val="43000"/>
                    </a:srgbClr>
                  </a:outerShdw>
                </a:effectLst>
                <a:latin typeface="Open Sans"/>
                <a:cs typeface="Open Sans"/>
              </a:rPr>
              <a:t>Through compassion - it’s our humane response to their suffering.</a:t>
            </a:r>
          </a:p>
        </p:txBody>
      </p:sp>
    </p:spTree>
    <p:extLst>
      <p:ext uri="{BB962C8B-B14F-4D97-AF65-F5344CB8AC3E}">
        <p14:creationId xmlns:p14="http://schemas.microsoft.com/office/powerpoint/2010/main" val="31074187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gro man hap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600" y="1600200"/>
            <a:ext cx="9880600" cy="6411324"/>
          </a:xfrm>
          <a:prstGeom prst="rect">
            <a:avLst/>
          </a:prstGeom>
        </p:spPr>
      </p:pic>
      <p:sp>
        <p:nvSpPr>
          <p:cNvPr id="3" name="TextBox 2"/>
          <p:cNvSpPr txBox="1"/>
          <p:nvPr/>
        </p:nvSpPr>
        <p:spPr>
          <a:xfrm>
            <a:off x="114300" y="1686851"/>
            <a:ext cx="3128257" cy="2677656"/>
          </a:xfrm>
          <a:prstGeom prst="rect">
            <a:avLst/>
          </a:prstGeom>
          <a:noFill/>
        </p:spPr>
        <p:txBody>
          <a:bodyPr wrap="square" rtlCol="0">
            <a:spAutoFit/>
          </a:bodyPr>
          <a:lstStyle/>
          <a:p>
            <a: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t>Our patients heal when they transcend suffering </a:t>
            </a:r>
            <a:b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br>
            <a: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t>and find </a:t>
            </a:r>
            <a:r>
              <a:rPr lang="en-US" sz="2800" i="1" dirty="0">
                <a:solidFill>
                  <a:srgbClr val="FFFFFF"/>
                </a:solidFill>
                <a:effectLst>
                  <a:outerShdw blurRad="50800" dist="38100" dir="2700000" algn="tl" rotWithShape="0">
                    <a:srgbClr val="000000">
                      <a:alpha val="43000"/>
                    </a:srgbClr>
                  </a:outerShdw>
                </a:effectLst>
                <a:latin typeface="Open Sans"/>
                <a:cs typeface="Open Sans"/>
              </a:rPr>
              <a:t>true </a:t>
            </a:r>
            <a: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t>happiness.</a:t>
            </a:r>
          </a:p>
        </p:txBody>
      </p:sp>
      <p:sp>
        <p:nvSpPr>
          <p:cNvPr id="5" name="TextBox 4"/>
          <p:cNvSpPr txBox="1"/>
          <p:nvPr/>
        </p:nvSpPr>
        <p:spPr>
          <a:xfrm>
            <a:off x="2891368" y="5083538"/>
            <a:ext cx="3898899" cy="1384995"/>
          </a:xfrm>
          <a:prstGeom prst="rect">
            <a:avLst/>
          </a:prstGeom>
          <a:noFill/>
        </p:spPr>
        <p:txBody>
          <a:bodyPr wrap="square" rtlCol="0">
            <a:spAutoFit/>
          </a:bodyPr>
          <a:lstStyle/>
          <a:p>
            <a:r>
              <a:rPr lang="en-US" sz="2800" i="1" dirty="0" smtClean="0">
                <a:effectLst>
                  <a:outerShdw blurRad="50800" dist="38100" dir="2700000" algn="tl" rotWithShape="0">
                    <a:srgbClr val="000000">
                      <a:alpha val="43000"/>
                    </a:srgbClr>
                  </a:outerShdw>
                </a:effectLst>
                <a:latin typeface="Open Sans"/>
                <a:cs typeface="Open Sans"/>
              </a:rPr>
              <a:t>As health professionals we need to be the positive role models</a:t>
            </a:r>
          </a:p>
        </p:txBody>
      </p:sp>
    </p:spTree>
    <p:extLst>
      <p:ext uri="{BB962C8B-B14F-4D97-AF65-F5344CB8AC3E}">
        <p14:creationId xmlns:p14="http://schemas.microsoft.com/office/powerpoint/2010/main" val="2182431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27" y="1789221"/>
            <a:ext cx="8282197" cy="523220"/>
          </a:xfrm>
          <a:prstGeom prst="rect">
            <a:avLst/>
          </a:prstGeom>
          <a:noFill/>
        </p:spPr>
        <p:txBody>
          <a:bodyPr wrap="square" rtlCol="0">
            <a:spAutoFit/>
          </a:bodyPr>
          <a:lstStyle/>
          <a:p>
            <a:r>
              <a:rPr lang="en-US" sz="2800" dirty="0" smtClean="0">
                <a:latin typeface="Open Sans"/>
                <a:cs typeface="Open Sans"/>
              </a:rPr>
              <a:t>But there is only one person you can change…</a:t>
            </a:r>
          </a:p>
        </p:txBody>
      </p:sp>
      <p:pic>
        <p:nvPicPr>
          <p:cNvPr id="3" name="Picture 2" descr="heal thyself negro docto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246" y="2600094"/>
            <a:ext cx="3609157" cy="3860435"/>
          </a:xfrm>
          <a:prstGeom prst="rect">
            <a:avLst/>
          </a:prstGeom>
          <a:effectLst>
            <a:outerShdw blurRad="50800" dist="38100" dir="2700000" algn="tl" rotWithShape="0">
              <a:srgbClr val="000000">
                <a:alpha val="43000"/>
              </a:srgbClr>
            </a:outerShdw>
          </a:effectLst>
        </p:spPr>
      </p:pic>
      <p:sp>
        <p:nvSpPr>
          <p:cNvPr id="4" name="TextBox 3"/>
          <p:cNvSpPr txBox="1"/>
          <p:nvPr/>
        </p:nvSpPr>
        <p:spPr>
          <a:xfrm>
            <a:off x="4420328" y="2510165"/>
            <a:ext cx="4327658" cy="4093428"/>
          </a:xfrm>
          <a:prstGeom prst="rect">
            <a:avLst/>
          </a:prstGeom>
          <a:noFill/>
        </p:spPr>
        <p:txBody>
          <a:bodyPr wrap="square" rtlCol="0">
            <a:spAutoFit/>
          </a:bodyPr>
          <a:lstStyle/>
          <a:p>
            <a:r>
              <a:rPr lang="en-US" sz="2000" b="1" i="1" dirty="0" smtClean="0">
                <a:latin typeface="Open Sans"/>
                <a:cs typeface="Open Sans"/>
              </a:rPr>
              <a:t>Health professionals can’t change their patients, only themselves</a:t>
            </a:r>
            <a:r>
              <a:rPr lang="en-US" sz="2000" i="1" dirty="0" smtClean="0">
                <a:latin typeface="Open Sans"/>
                <a:cs typeface="Open Sans"/>
              </a:rPr>
              <a:t> </a:t>
            </a:r>
          </a:p>
          <a:p>
            <a:r>
              <a:rPr lang="en-US" sz="2000" i="1" dirty="0" smtClean="0">
                <a:latin typeface="Open Sans"/>
                <a:cs typeface="Open Sans"/>
              </a:rPr>
              <a:t>- giving lifestyle advice to patients doesn’t work!</a:t>
            </a:r>
          </a:p>
          <a:p>
            <a:endParaRPr lang="en-US" sz="2000" dirty="0">
              <a:latin typeface="Open Sans"/>
              <a:cs typeface="Open Sans"/>
            </a:endParaRPr>
          </a:p>
          <a:p>
            <a:r>
              <a:rPr lang="en-US" sz="2000" i="1" dirty="0" smtClean="0">
                <a:latin typeface="Open Sans"/>
                <a:cs typeface="Open Sans"/>
              </a:rPr>
              <a:t>But health professionals who learn to find their own happiness and wellbeing, and practice with compassion, make an AMAZING difference to their patients</a:t>
            </a:r>
          </a:p>
          <a:p>
            <a:r>
              <a:rPr lang="en-US" sz="2000" dirty="0" smtClean="0">
                <a:latin typeface="Open Sans"/>
                <a:cs typeface="Open Sans"/>
              </a:rPr>
              <a:t> </a:t>
            </a:r>
            <a:br>
              <a:rPr lang="en-US" sz="2000" dirty="0" smtClean="0">
                <a:latin typeface="Open Sans"/>
                <a:cs typeface="Open Sans"/>
              </a:rPr>
            </a:br>
            <a:r>
              <a:rPr lang="en-US" sz="2000" dirty="0" smtClean="0">
                <a:latin typeface="Open Sans"/>
                <a:cs typeface="Open Sans"/>
              </a:rPr>
              <a:t>– </a:t>
            </a:r>
            <a:r>
              <a:rPr lang="en-US" sz="2000" b="1" dirty="0" smtClean="0">
                <a:latin typeface="Open Sans"/>
                <a:cs typeface="Open Sans"/>
              </a:rPr>
              <a:t>we have to be the change we want to see in our patients.</a:t>
            </a:r>
            <a:endParaRPr lang="en-US" sz="2000" dirty="0" smtClean="0">
              <a:latin typeface="Open Sans"/>
              <a:cs typeface="Open Sans"/>
            </a:endParaRPr>
          </a:p>
        </p:txBody>
      </p:sp>
    </p:spTree>
    <p:extLst>
      <p:ext uri="{BB962C8B-B14F-4D97-AF65-F5344CB8AC3E}">
        <p14:creationId xmlns:p14="http://schemas.microsoft.com/office/powerpoint/2010/main" val="3167445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4876800" cy="830997"/>
          </a:xfrm>
          <a:prstGeom prst="rect">
            <a:avLst/>
          </a:prstGeom>
          <a:noFill/>
        </p:spPr>
        <p:txBody>
          <a:bodyPr wrap="square" rtlCol="0">
            <a:spAutoFit/>
          </a:bodyPr>
          <a:lstStyle/>
          <a:p>
            <a:r>
              <a:rPr lang="en-US" sz="2400" i="1" dirty="0" smtClean="0">
                <a:latin typeface="Open Sans"/>
                <a:cs typeface="Open Sans"/>
              </a:rPr>
              <a:t>Patient demand is overwhelming and uncontrollable</a:t>
            </a:r>
            <a:endParaRPr lang="en-US" sz="2400" i="1" dirty="0">
              <a:latin typeface="Open Sans"/>
              <a:cs typeface="Open Sans"/>
            </a:endParaRPr>
          </a:p>
        </p:txBody>
      </p:sp>
      <p:sp>
        <p:nvSpPr>
          <p:cNvPr id="9" name="TextBox 8"/>
          <p:cNvSpPr txBox="1"/>
          <p:nvPr/>
        </p:nvSpPr>
        <p:spPr>
          <a:xfrm>
            <a:off x="3081866" y="4809067"/>
            <a:ext cx="5046133" cy="830997"/>
          </a:xfrm>
          <a:prstGeom prst="rect">
            <a:avLst/>
          </a:prstGeom>
          <a:noFill/>
        </p:spPr>
        <p:txBody>
          <a:bodyPr wrap="square" rtlCol="0">
            <a:spAutoFit/>
          </a:bodyPr>
          <a:lstStyle/>
          <a:p>
            <a:r>
              <a:rPr lang="en-US" sz="2400" i="1" dirty="0" smtClean="0">
                <a:latin typeface="Open Sans"/>
                <a:cs typeface="Open Sans"/>
              </a:rPr>
              <a:t>Patients are an abundant source of resilience, healing and wellbeing</a:t>
            </a:r>
            <a:endParaRPr lang="en-US" sz="2400" i="1" dirty="0">
              <a:latin typeface="Open Sans"/>
              <a:cs typeface="Open Sans"/>
            </a:endParaRPr>
          </a:p>
        </p:txBody>
      </p:sp>
      <p:sp>
        <p:nvSpPr>
          <p:cNvPr id="13" name="TextBox 12"/>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Tree>
    <p:extLst>
      <p:ext uri="{BB962C8B-B14F-4D97-AF65-F5344CB8AC3E}">
        <p14:creationId xmlns:p14="http://schemas.microsoft.com/office/powerpoint/2010/main" val="36538147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3691466" cy="830997"/>
          </a:xfrm>
          <a:prstGeom prst="rect">
            <a:avLst/>
          </a:prstGeom>
          <a:noFill/>
        </p:spPr>
        <p:txBody>
          <a:bodyPr wrap="square" rtlCol="0">
            <a:spAutoFit/>
          </a:bodyPr>
          <a:lstStyle/>
          <a:p>
            <a:r>
              <a:rPr lang="en-US" sz="2400" i="1" dirty="0" smtClean="0">
                <a:latin typeface="Open Sans"/>
                <a:cs typeface="Open Sans"/>
              </a:rPr>
              <a:t>We are ‘body mechanics’ treating disease</a:t>
            </a:r>
            <a:endParaRPr lang="en-US" sz="2400" i="1" dirty="0">
              <a:latin typeface="Open Sans"/>
              <a:cs typeface="Open Sans"/>
            </a:endParaRPr>
          </a:p>
        </p:txBody>
      </p:sp>
      <p:sp>
        <p:nvSpPr>
          <p:cNvPr id="9" name="TextBox 8"/>
          <p:cNvSpPr txBox="1"/>
          <p:nvPr/>
        </p:nvSpPr>
        <p:spPr>
          <a:xfrm>
            <a:off x="4148667" y="4978400"/>
            <a:ext cx="3691466" cy="830997"/>
          </a:xfrm>
          <a:prstGeom prst="rect">
            <a:avLst/>
          </a:prstGeom>
          <a:noFill/>
        </p:spPr>
        <p:txBody>
          <a:bodyPr wrap="square" rtlCol="0">
            <a:spAutoFit/>
          </a:bodyPr>
          <a:lstStyle/>
          <a:p>
            <a:r>
              <a:rPr lang="en-US" sz="2400" i="1" dirty="0" smtClean="0">
                <a:latin typeface="Open Sans"/>
                <a:cs typeface="Open Sans"/>
              </a:rPr>
              <a:t>We are healers treating whole people</a:t>
            </a:r>
            <a:endParaRPr lang="en-US" sz="2400" i="1" dirty="0">
              <a:latin typeface="Open Sans"/>
              <a:cs typeface="Open Sans"/>
            </a:endParaRPr>
          </a:p>
        </p:txBody>
      </p:sp>
      <p:sp>
        <p:nvSpPr>
          <p:cNvPr id="10" name="TextBox 9"/>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Tree>
    <p:extLst>
      <p:ext uri="{BB962C8B-B14F-4D97-AF65-F5344CB8AC3E}">
        <p14:creationId xmlns:p14="http://schemas.microsoft.com/office/powerpoint/2010/main" val="3479175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dy - sa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86969"/>
            <a:ext cx="9657247" cy="6441383"/>
          </a:xfrm>
          <a:prstGeom prst="rect">
            <a:avLst/>
          </a:prstGeom>
        </p:spPr>
      </p:pic>
      <p:sp>
        <p:nvSpPr>
          <p:cNvPr id="2" name="TextBox 1"/>
          <p:cNvSpPr txBox="1"/>
          <p:nvPr/>
        </p:nvSpPr>
        <p:spPr>
          <a:xfrm>
            <a:off x="460153" y="5926300"/>
            <a:ext cx="8187894" cy="707886"/>
          </a:xfrm>
          <a:prstGeom prst="rect">
            <a:avLst/>
          </a:prstGeom>
          <a:noFill/>
        </p:spPr>
        <p:txBody>
          <a:bodyPr wrap="square" rtlCol="0">
            <a:spAutoFit/>
          </a:bodyPr>
          <a:lstStyle/>
          <a:p>
            <a:pPr algn="ctr"/>
            <a:r>
              <a:rPr lang="en-US" sz="4000" i="1" dirty="0" smtClean="0">
                <a:solidFill>
                  <a:srgbClr val="FFFFFF"/>
                </a:solidFill>
                <a:effectLst>
                  <a:outerShdw blurRad="50800" dist="38100" dir="2700000" algn="tl" rotWithShape="0">
                    <a:srgbClr val="000000">
                      <a:alpha val="43000"/>
                    </a:srgbClr>
                  </a:outerShdw>
                </a:effectLst>
                <a:latin typeface="Open Sans"/>
                <a:cs typeface="Open Sans"/>
              </a:rPr>
              <a:t>What is the meaning of healing?</a:t>
            </a:r>
          </a:p>
        </p:txBody>
      </p:sp>
    </p:spTree>
    <p:extLst>
      <p:ext uri="{BB962C8B-B14F-4D97-AF65-F5344CB8AC3E}">
        <p14:creationId xmlns:p14="http://schemas.microsoft.com/office/powerpoint/2010/main" val="7109336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dy - happ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5005"/>
            <a:ext cx="9144000" cy="6099047"/>
          </a:xfrm>
          <a:prstGeom prst="rect">
            <a:avLst/>
          </a:prstGeom>
        </p:spPr>
      </p:pic>
      <p:sp>
        <p:nvSpPr>
          <p:cNvPr id="3" name="TextBox 2"/>
          <p:cNvSpPr txBox="1"/>
          <p:nvPr/>
        </p:nvSpPr>
        <p:spPr>
          <a:xfrm>
            <a:off x="364894" y="5915624"/>
            <a:ext cx="8187894" cy="707886"/>
          </a:xfrm>
          <a:prstGeom prst="rect">
            <a:avLst/>
          </a:prstGeom>
          <a:noFill/>
        </p:spPr>
        <p:txBody>
          <a:bodyPr wrap="square" rtlCol="0">
            <a:spAutoFit/>
          </a:bodyPr>
          <a:lstStyle/>
          <a:p>
            <a:pPr algn="ctr"/>
            <a:r>
              <a:rPr lang="en-US" sz="4000" i="1" dirty="0" smtClean="0">
                <a:solidFill>
                  <a:srgbClr val="FFFFFF"/>
                </a:solidFill>
                <a:effectLst>
                  <a:outerShdw blurRad="50800" dist="38100" dir="2700000" algn="tl" rotWithShape="0">
                    <a:srgbClr val="000000">
                      <a:alpha val="43000"/>
                    </a:srgbClr>
                  </a:outerShdw>
                </a:effectLst>
                <a:latin typeface="Open Sans"/>
                <a:cs typeface="Open Sans"/>
              </a:rPr>
              <a:t>Transcending suffering</a:t>
            </a:r>
          </a:p>
        </p:txBody>
      </p:sp>
    </p:spTree>
    <p:extLst>
      <p:ext uri="{BB962C8B-B14F-4D97-AF65-F5344CB8AC3E}">
        <p14:creationId xmlns:p14="http://schemas.microsoft.com/office/powerpoint/2010/main" val="1172124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 attack.jpg"/>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0" y="1574800"/>
            <a:ext cx="9602022" cy="5397500"/>
          </a:xfrm>
          <a:prstGeom prst="rect">
            <a:avLst/>
          </a:prstGeom>
        </p:spPr>
      </p:pic>
      <p:pic>
        <p:nvPicPr>
          <p:cNvPr id="4" name="Picture 3" descr="iStock_000010907962Medium.jpg"/>
          <p:cNvPicPr>
            <a:picLocks noChangeAspect="1"/>
          </p:cNvPicPr>
          <p:nvPr/>
        </p:nvPicPr>
        <p:blipFill rotWithShape="1">
          <a:blip r:embed="rId4" cstate="screen">
            <a:alphaModFix amt="60000"/>
            <a:extLst>
              <a:ext uri="{28A0092B-C50C-407E-A947-70E740481C1C}">
                <a14:useLocalDpi xmlns:a14="http://schemas.microsoft.com/office/drawing/2010/main"/>
              </a:ext>
            </a:extLst>
          </a:blip>
          <a:srcRect/>
          <a:stretch/>
        </p:blipFill>
        <p:spPr>
          <a:xfrm>
            <a:off x="165100" y="1701800"/>
            <a:ext cx="2095500" cy="2374900"/>
          </a:xfrm>
          <a:prstGeom prst="rect">
            <a:avLst/>
          </a:prstGeom>
          <a:effectLst>
            <a:outerShdw blurRad="82550" dist="88900" dir="2700000" algn="tl" rotWithShape="0">
              <a:prstClr val="black">
                <a:alpha val="40000"/>
              </a:prstClr>
            </a:outerShdw>
          </a:effectLst>
        </p:spPr>
      </p:pic>
      <p:sp>
        <p:nvSpPr>
          <p:cNvPr id="5" name="TextBox 4"/>
          <p:cNvSpPr txBox="1"/>
          <p:nvPr/>
        </p:nvSpPr>
        <p:spPr>
          <a:xfrm>
            <a:off x="165100" y="1752600"/>
            <a:ext cx="2044700" cy="584776"/>
          </a:xfrm>
          <a:prstGeom prst="rect">
            <a:avLst/>
          </a:prstGeom>
          <a:noFill/>
        </p:spPr>
        <p:txBody>
          <a:bodyPr wrap="square" rtlCol="0">
            <a:spAutoFit/>
          </a:bodyPr>
          <a:lstStyle/>
          <a:p>
            <a:pPr algn="ctr"/>
            <a:r>
              <a:rPr lang="en-US" sz="3200" b="1" dirty="0"/>
              <a:t>P</a:t>
            </a:r>
            <a:r>
              <a:rPr lang="en-US" sz="3200" b="1" dirty="0" smtClean="0"/>
              <a:t>essimists</a:t>
            </a:r>
            <a:endParaRPr lang="en-US" sz="3200" b="1" dirty="0"/>
          </a:p>
        </p:txBody>
      </p:sp>
      <p:grpSp>
        <p:nvGrpSpPr>
          <p:cNvPr id="8" name="Group 7"/>
          <p:cNvGrpSpPr/>
          <p:nvPr/>
        </p:nvGrpSpPr>
        <p:grpSpPr>
          <a:xfrm>
            <a:off x="279400" y="4345157"/>
            <a:ext cx="1955729" cy="2284243"/>
            <a:chOff x="1168400" y="2146300"/>
            <a:chExt cx="2616200" cy="4013200"/>
          </a:xfrm>
        </p:grpSpPr>
        <p:grpSp>
          <p:nvGrpSpPr>
            <p:cNvPr id="25" name="Group 24"/>
            <p:cNvGrpSpPr/>
            <p:nvPr/>
          </p:nvGrpSpPr>
          <p:grpSpPr>
            <a:xfrm>
              <a:off x="1168400" y="2146300"/>
              <a:ext cx="2387600" cy="762000"/>
              <a:chOff x="1206500" y="2768600"/>
              <a:chExt cx="5651500" cy="1320800"/>
            </a:xfrm>
          </p:grpSpPr>
          <p:grpSp>
            <p:nvGrpSpPr>
              <p:cNvPr id="90" name="Group 89"/>
              <p:cNvGrpSpPr/>
              <p:nvPr/>
            </p:nvGrpSpPr>
            <p:grpSpPr>
              <a:xfrm>
                <a:off x="1206500" y="2768600"/>
                <a:ext cx="977900" cy="1320800"/>
                <a:chOff x="1206500" y="2768600"/>
                <a:chExt cx="1676400" cy="2628900"/>
              </a:xfrm>
            </p:grpSpPr>
            <p:sp>
              <p:nvSpPr>
                <p:cNvPr id="103" name="Rectangle 102"/>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374900" y="2768600"/>
                <a:ext cx="977900" cy="1320800"/>
                <a:chOff x="1206500" y="2768600"/>
                <a:chExt cx="1676400" cy="2628900"/>
              </a:xfrm>
            </p:grpSpPr>
            <p:sp>
              <p:nvSpPr>
                <p:cNvPr id="101" name="Rectangle 100"/>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543300" y="2768600"/>
                <a:ext cx="977900" cy="1320800"/>
                <a:chOff x="1206500" y="2768600"/>
                <a:chExt cx="1676400" cy="2628900"/>
              </a:xfrm>
            </p:grpSpPr>
            <p:sp>
              <p:nvSpPr>
                <p:cNvPr id="99" name="Rectangle 98"/>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724400" y="2768600"/>
                <a:ext cx="977900" cy="1320800"/>
                <a:chOff x="1206500" y="2768600"/>
                <a:chExt cx="1676400" cy="2628900"/>
              </a:xfrm>
            </p:grpSpPr>
            <p:sp>
              <p:nvSpPr>
                <p:cNvPr id="97" name="Rectangle 96"/>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5880100" y="2768600"/>
                <a:ext cx="977900" cy="1320800"/>
                <a:chOff x="1206500" y="2768600"/>
                <a:chExt cx="1676400" cy="2628900"/>
              </a:xfrm>
            </p:grpSpPr>
            <p:sp>
              <p:nvSpPr>
                <p:cNvPr id="95" name="Rectangle 94"/>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1168400" y="5397500"/>
              <a:ext cx="2387600" cy="762000"/>
              <a:chOff x="1206500" y="2768600"/>
              <a:chExt cx="5651500" cy="1320800"/>
            </a:xfrm>
          </p:grpSpPr>
          <p:grpSp>
            <p:nvGrpSpPr>
              <p:cNvPr id="75" name="Group 74"/>
              <p:cNvGrpSpPr/>
              <p:nvPr/>
            </p:nvGrpSpPr>
            <p:grpSpPr>
              <a:xfrm>
                <a:off x="1206500" y="2768600"/>
                <a:ext cx="977900" cy="1320800"/>
                <a:chOff x="1206500" y="2768600"/>
                <a:chExt cx="1676400" cy="2628900"/>
              </a:xfrm>
            </p:grpSpPr>
            <p:sp>
              <p:nvSpPr>
                <p:cNvPr id="88" name="Rectangle 87"/>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374900" y="2768600"/>
                <a:ext cx="977900" cy="1320800"/>
                <a:chOff x="1206500" y="2768600"/>
                <a:chExt cx="1676400" cy="2628900"/>
              </a:xfrm>
            </p:grpSpPr>
            <p:sp>
              <p:nvSpPr>
                <p:cNvPr id="86" name="Rectangle 85"/>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543300" y="2768600"/>
                <a:ext cx="977900" cy="1320800"/>
                <a:chOff x="1206500" y="2768600"/>
                <a:chExt cx="1676400" cy="2628900"/>
              </a:xfrm>
            </p:grpSpPr>
            <p:sp>
              <p:nvSpPr>
                <p:cNvPr id="84" name="Rectangle 83"/>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724400" y="2768600"/>
                <a:ext cx="977900" cy="1320800"/>
                <a:chOff x="1206500" y="2768600"/>
                <a:chExt cx="1676400" cy="2628900"/>
              </a:xfrm>
            </p:grpSpPr>
            <p:sp>
              <p:nvSpPr>
                <p:cNvPr id="82" name="Rectangle 81"/>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880100" y="2768600"/>
                <a:ext cx="977900" cy="1320800"/>
                <a:chOff x="1206500" y="2768600"/>
                <a:chExt cx="1676400" cy="2628900"/>
              </a:xfrm>
            </p:grpSpPr>
            <p:sp>
              <p:nvSpPr>
                <p:cNvPr id="80" name="Rectangle 79"/>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1397000" y="2908300"/>
              <a:ext cx="2387600" cy="762000"/>
              <a:chOff x="1206500" y="2768600"/>
              <a:chExt cx="5651500" cy="1320800"/>
            </a:xfrm>
          </p:grpSpPr>
          <p:grpSp>
            <p:nvGrpSpPr>
              <p:cNvPr id="60" name="Group 59"/>
              <p:cNvGrpSpPr/>
              <p:nvPr/>
            </p:nvGrpSpPr>
            <p:grpSpPr>
              <a:xfrm>
                <a:off x="1206500" y="2768600"/>
                <a:ext cx="977900" cy="1320800"/>
                <a:chOff x="1206500" y="2768600"/>
                <a:chExt cx="1676400" cy="2628900"/>
              </a:xfrm>
            </p:grpSpPr>
            <p:sp>
              <p:nvSpPr>
                <p:cNvPr id="73" name="Rectangle 72"/>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374900" y="2768600"/>
                <a:ext cx="977900" cy="1320800"/>
                <a:chOff x="1206500" y="2768600"/>
                <a:chExt cx="1676400" cy="2628900"/>
              </a:xfrm>
            </p:grpSpPr>
            <p:sp>
              <p:nvSpPr>
                <p:cNvPr id="71" name="Rectangle 70"/>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543300" y="2768600"/>
                <a:ext cx="977900" cy="1320800"/>
                <a:chOff x="1206500" y="2768600"/>
                <a:chExt cx="1676400" cy="2628900"/>
              </a:xfrm>
            </p:grpSpPr>
            <p:sp>
              <p:nvSpPr>
                <p:cNvPr id="69" name="Rectangle 68"/>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724400" y="2768600"/>
                <a:ext cx="977900" cy="1320800"/>
                <a:chOff x="1206500" y="2768600"/>
                <a:chExt cx="1676400" cy="2628900"/>
              </a:xfrm>
            </p:grpSpPr>
            <p:sp>
              <p:nvSpPr>
                <p:cNvPr id="67" name="Rectangle 66"/>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5880100" y="2768600"/>
                <a:ext cx="977900" cy="1320800"/>
                <a:chOff x="1206500" y="2768600"/>
                <a:chExt cx="1676400" cy="2628900"/>
              </a:xfrm>
            </p:grpSpPr>
            <p:sp>
              <p:nvSpPr>
                <p:cNvPr id="65" name="Rectangle 64"/>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1168400" y="3708400"/>
              <a:ext cx="2387600" cy="762000"/>
              <a:chOff x="1206500" y="2768600"/>
              <a:chExt cx="5651500" cy="1320800"/>
            </a:xfrm>
          </p:grpSpPr>
          <p:grpSp>
            <p:nvGrpSpPr>
              <p:cNvPr id="45" name="Group 44"/>
              <p:cNvGrpSpPr/>
              <p:nvPr/>
            </p:nvGrpSpPr>
            <p:grpSpPr>
              <a:xfrm>
                <a:off x="1206500" y="2768600"/>
                <a:ext cx="977900" cy="1320800"/>
                <a:chOff x="1206500" y="2768600"/>
                <a:chExt cx="1676400" cy="2628900"/>
              </a:xfrm>
            </p:grpSpPr>
            <p:sp>
              <p:nvSpPr>
                <p:cNvPr id="58" name="Rectangle 57"/>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374900" y="2768600"/>
                <a:ext cx="977900" cy="1320800"/>
                <a:chOff x="1206500" y="2768600"/>
                <a:chExt cx="1676400" cy="2628900"/>
              </a:xfrm>
            </p:grpSpPr>
            <p:sp>
              <p:nvSpPr>
                <p:cNvPr id="56" name="Rectangle 55"/>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543300" y="2768600"/>
                <a:ext cx="977900" cy="1320800"/>
                <a:chOff x="1206500" y="2768600"/>
                <a:chExt cx="1676400" cy="2628900"/>
              </a:xfrm>
            </p:grpSpPr>
            <p:sp>
              <p:nvSpPr>
                <p:cNvPr id="54" name="Rectangle 53"/>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724400" y="2768600"/>
                <a:ext cx="977900" cy="1320800"/>
                <a:chOff x="1206500" y="2768600"/>
                <a:chExt cx="1676400" cy="2628900"/>
              </a:xfrm>
            </p:grpSpPr>
            <p:sp>
              <p:nvSpPr>
                <p:cNvPr id="52" name="Rectangle 51"/>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880100" y="2768600"/>
                <a:ext cx="977900" cy="1320800"/>
                <a:chOff x="1206500" y="2768600"/>
                <a:chExt cx="1676400" cy="2628900"/>
              </a:xfrm>
            </p:grpSpPr>
            <p:sp>
              <p:nvSpPr>
                <p:cNvPr id="50" name="Rectangle 49"/>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1397000" y="4508500"/>
              <a:ext cx="2387600" cy="762000"/>
              <a:chOff x="1206500" y="2768600"/>
              <a:chExt cx="5651500" cy="1320800"/>
            </a:xfrm>
          </p:grpSpPr>
          <p:grpSp>
            <p:nvGrpSpPr>
              <p:cNvPr id="30" name="Group 29"/>
              <p:cNvGrpSpPr/>
              <p:nvPr/>
            </p:nvGrpSpPr>
            <p:grpSpPr>
              <a:xfrm>
                <a:off x="1206500" y="2768600"/>
                <a:ext cx="977900" cy="1320800"/>
                <a:chOff x="1206500" y="2768600"/>
                <a:chExt cx="1676400" cy="2628900"/>
              </a:xfrm>
            </p:grpSpPr>
            <p:sp>
              <p:nvSpPr>
                <p:cNvPr id="43" name="Rectangle 42"/>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374900" y="2768600"/>
                <a:ext cx="977900" cy="1320800"/>
                <a:chOff x="1206500" y="2768600"/>
                <a:chExt cx="1676400" cy="2628900"/>
              </a:xfrm>
            </p:grpSpPr>
            <p:sp>
              <p:nvSpPr>
                <p:cNvPr id="41" name="Rectangle 40"/>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543300" y="2768600"/>
                <a:ext cx="977900" cy="1320800"/>
                <a:chOff x="1206500" y="2768600"/>
                <a:chExt cx="1676400" cy="2628900"/>
              </a:xfrm>
            </p:grpSpPr>
            <p:sp>
              <p:nvSpPr>
                <p:cNvPr id="39" name="Rectangle 38"/>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724400" y="2768600"/>
                <a:ext cx="977900" cy="1320800"/>
                <a:chOff x="1206500" y="2768600"/>
                <a:chExt cx="1676400" cy="2628900"/>
              </a:xfrm>
            </p:grpSpPr>
            <p:sp>
              <p:nvSpPr>
                <p:cNvPr id="37" name="Rectangle 36"/>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880100" y="2768600"/>
                <a:ext cx="977900" cy="1320800"/>
                <a:chOff x="1206500" y="2768600"/>
                <a:chExt cx="1676400" cy="2628900"/>
              </a:xfrm>
            </p:grpSpPr>
            <p:sp>
              <p:nvSpPr>
                <p:cNvPr id="35" name="Rectangle 34"/>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8375160" y="5194300"/>
            <a:ext cx="308837" cy="433717"/>
            <a:chOff x="1206500" y="2768600"/>
            <a:chExt cx="1676400" cy="2628900"/>
          </a:xfrm>
        </p:grpSpPr>
        <p:sp>
          <p:nvSpPr>
            <p:cNvPr id="23" name="Rectangle 22"/>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601161" y="5194300"/>
            <a:ext cx="308837" cy="433717"/>
            <a:chOff x="1206500" y="2768600"/>
            <a:chExt cx="1676400" cy="2628900"/>
          </a:xfrm>
        </p:grpSpPr>
        <p:sp>
          <p:nvSpPr>
            <p:cNvPr id="21" name="Rectangle 20"/>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970161" y="5194300"/>
            <a:ext cx="308837" cy="433717"/>
            <a:chOff x="1206500" y="2768600"/>
            <a:chExt cx="1676400" cy="2628900"/>
          </a:xfrm>
        </p:grpSpPr>
        <p:sp>
          <p:nvSpPr>
            <p:cNvPr id="19" name="Rectangle 18"/>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152673" y="4686300"/>
            <a:ext cx="308837" cy="433717"/>
            <a:chOff x="1206500" y="2768600"/>
            <a:chExt cx="1676400" cy="2628900"/>
          </a:xfrm>
        </p:grpSpPr>
        <p:sp>
          <p:nvSpPr>
            <p:cNvPr id="17" name="Rectangle 16"/>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717563" y="4686300"/>
            <a:ext cx="308837" cy="433717"/>
            <a:chOff x="1206500" y="2768600"/>
            <a:chExt cx="1676400" cy="2628900"/>
          </a:xfrm>
        </p:grpSpPr>
        <p:sp>
          <p:nvSpPr>
            <p:cNvPr id="15" name="Rectangle 14"/>
            <p:cNvSpPr/>
            <p:nvPr/>
          </p:nvSpPr>
          <p:spPr>
            <a:xfrm>
              <a:off x="1879600" y="2768600"/>
              <a:ext cx="317500" cy="2628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06500" y="3403600"/>
              <a:ext cx="1676400" cy="279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5" name="TextBox 104"/>
          <p:cNvSpPr txBox="1"/>
          <p:nvPr/>
        </p:nvSpPr>
        <p:spPr>
          <a:xfrm>
            <a:off x="2421467" y="1765300"/>
            <a:ext cx="4487333" cy="4955203"/>
          </a:xfrm>
          <a:prstGeom prst="rect">
            <a:avLst/>
          </a:prstGeom>
          <a:noFill/>
        </p:spPr>
        <p:txBody>
          <a:bodyPr wrap="square" rtlCol="0">
            <a:spAutoFit/>
          </a:bodyPr>
          <a:lstStyle/>
          <a:p>
            <a:r>
              <a:rPr lang="en-US" sz="2800" b="1" i="1" dirty="0" smtClean="0">
                <a:latin typeface="Open Sans"/>
                <a:cs typeface="Open Sans"/>
              </a:rPr>
              <a:t>The profound influence of psychological wellbeing</a:t>
            </a:r>
          </a:p>
          <a:p>
            <a:r>
              <a:rPr lang="en-US" sz="2800" dirty="0" smtClean="0"/>
              <a:t/>
            </a:r>
            <a:br>
              <a:rPr lang="en-US" sz="2800" dirty="0" smtClean="0"/>
            </a:br>
            <a:r>
              <a:rPr lang="en-US" sz="2800" i="1" dirty="0" smtClean="0">
                <a:latin typeface="Open Sans"/>
                <a:cs typeface="Open Sans"/>
              </a:rPr>
              <a:t>Long-term survival after heart attack:</a:t>
            </a:r>
          </a:p>
          <a:p>
            <a:r>
              <a:rPr lang="en-US" sz="3600" i="1" dirty="0" smtClean="0">
                <a:latin typeface="Open Sans"/>
                <a:cs typeface="Open Sans"/>
              </a:rPr>
              <a:t> </a:t>
            </a:r>
            <a:r>
              <a:rPr lang="en-US" sz="2800" i="1" dirty="0" smtClean="0">
                <a:latin typeface="Open Sans"/>
                <a:cs typeface="Open Sans"/>
              </a:rPr>
              <a:t>- pessimists have 4 times higher death rate from cardiac disease and 3 times higher mortality from all causes of death</a:t>
            </a:r>
            <a:endParaRPr lang="en-US" sz="2800" i="1" dirty="0">
              <a:latin typeface="Open Sans"/>
              <a:cs typeface="Open Sans"/>
            </a:endParaRPr>
          </a:p>
        </p:txBody>
      </p:sp>
      <p:pic>
        <p:nvPicPr>
          <p:cNvPr id="7" name="Picture 6" descr="happy man cropped Guy Mayer.jpg"/>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6819503" y="1756103"/>
            <a:ext cx="2172097" cy="2396797"/>
          </a:xfrm>
          <a:prstGeom prst="rect">
            <a:avLst/>
          </a:prstGeom>
          <a:effectLst>
            <a:outerShdw blurRad="50800" dist="38100" dir="2700000" algn="tl" rotWithShape="0">
              <a:srgbClr val="000000">
                <a:alpha val="43000"/>
              </a:srgbClr>
            </a:outerShdw>
          </a:effectLst>
        </p:spPr>
      </p:pic>
      <p:sp>
        <p:nvSpPr>
          <p:cNvPr id="6" name="TextBox 5"/>
          <p:cNvSpPr txBox="1"/>
          <p:nvPr/>
        </p:nvSpPr>
        <p:spPr>
          <a:xfrm>
            <a:off x="7112000" y="1752600"/>
            <a:ext cx="1866900" cy="584776"/>
          </a:xfrm>
          <a:prstGeom prst="rect">
            <a:avLst/>
          </a:prstGeom>
          <a:noFill/>
        </p:spPr>
        <p:txBody>
          <a:bodyPr wrap="square" rtlCol="0">
            <a:spAutoFit/>
          </a:bodyPr>
          <a:lstStyle/>
          <a:p>
            <a:pPr algn="ctr"/>
            <a:r>
              <a:rPr lang="en-US" sz="3200" b="1" dirty="0">
                <a:solidFill>
                  <a:srgbClr val="FFFF00"/>
                </a:solidFill>
              </a:rPr>
              <a:t>O</a:t>
            </a:r>
            <a:r>
              <a:rPr lang="en-US" sz="3200" b="1" dirty="0" smtClean="0">
                <a:solidFill>
                  <a:srgbClr val="FFFF00"/>
                </a:solidFill>
              </a:rPr>
              <a:t>ptimists</a:t>
            </a:r>
            <a:endParaRPr lang="en-US" sz="3200" b="1" dirty="0">
              <a:solidFill>
                <a:srgbClr val="FFFF00"/>
              </a:solidFill>
            </a:endParaRPr>
          </a:p>
        </p:txBody>
      </p:sp>
    </p:spTree>
    <p:extLst>
      <p:ext uri="{BB962C8B-B14F-4D97-AF65-F5344CB8AC3E}">
        <p14:creationId xmlns:p14="http://schemas.microsoft.com/office/powerpoint/2010/main" val="15907091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75" y="5756455"/>
            <a:ext cx="8622718" cy="830997"/>
          </a:xfrm>
          <a:prstGeom prst="rect">
            <a:avLst/>
          </a:prstGeom>
          <a:noFill/>
        </p:spPr>
        <p:txBody>
          <a:bodyPr wrap="square" rtlCol="0">
            <a:spAutoFit/>
          </a:bodyPr>
          <a:lstStyle/>
          <a:p>
            <a:r>
              <a:rPr lang="en-US" sz="2400" dirty="0" smtClean="0">
                <a:latin typeface="Open Sans"/>
                <a:cs typeface="Open Sans"/>
              </a:rPr>
              <a:t>If you want </a:t>
            </a:r>
            <a:r>
              <a:rPr lang="en-US" sz="2400" b="1" dirty="0" smtClean="0">
                <a:latin typeface="Open Sans"/>
                <a:cs typeface="Open Sans"/>
              </a:rPr>
              <a:t>others</a:t>
            </a:r>
            <a:r>
              <a:rPr lang="en-US" sz="2400" dirty="0" smtClean="0">
                <a:latin typeface="Open Sans"/>
                <a:cs typeface="Open Sans"/>
              </a:rPr>
              <a:t> to be </a:t>
            </a:r>
            <a:r>
              <a:rPr lang="en-US" sz="2400" dirty="0" smtClean="0">
                <a:solidFill>
                  <a:srgbClr val="FF0000"/>
                </a:solidFill>
                <a:latin typeface="Open Sans"/>
                <a:cs typeface="Open Sans"/>
              </a:rPr>
              <a:t>healthy</a:t>
            </a:r>
            <a:r>
              <a:rPr lang="en-US" sz="2400" dirty="0" smtClean="0">
                <a:latin typeface="Open Sans"/>
                <a:cs typeface="Open Sans"/>
              </a:rPr>
              <a:t>, practice compassion.</a:t>
            </a:r>
            <a:br>
              <a:rPr lang="en-US" sz="2400" dirty="0" smtClean="0">
                <a:latin typeface="Open Sans"/>
                <a:cs typeface="Open Sans"/>
              </a:rPr>
            </a:br>
            <a:r>
              <a:rPr lang="en-US" sz="2400" dirty="0" smtClean="0">
                <a:latin typeface="Open Sans"/>
                <a:cs typeface="Open Sans"/>
              </a:rPr>
              <a:t>If </a:t>
            </a:r>
            <a:r>
              <a:rPr lang="en-US" sz="2400" b="1" dirty="0" smtClean="0">
                <a:latin typeface="Open Sans"/>
                <a:cs typeface="Open Sans"/>
              </a:rPr>
              <a:t>you</a:t>
            </a:r>
            <a:r>
              <a:rPr lang="en-US" sz="2400" dirty="0" smtClean="0">
                <a:latin typeface="Open Sans"/>
                <a:cs typeface="Open Sans"/>
              </a:rPr>
              <a:t> want to be </a:t>
            </a:r>
            <a:r>
              <a:rPr lang="en-US" sz="2400" dirty="0" smtClean="0">
                <a:solidFill>
                  <a:srgbClr val="FF0000"/>
                </a:solidFill>
                <a:latin typeface="Open Sans"/>
                <a:cs typeface="Open Sans"/>
              </a:rPr>
              <a:t>healthy</a:t>
            </a:r>
            <a:r>
              <a:rPr lang="en-US" sz="2400" dirty="0" smtClean="0">
                <a:latin typeface="Open Sans"/>
                <a:cs typeface="Open Sans"/>
              </a:rPr>
              <a:t>, practice compassion.</a:t>
            </a:r>
          </a:p>
        </p:txBody>
      </p:sp>
      <p:sp>
        <p:nvSpPr>
          <p:cNvPr id="5" name="TextBox 4"/>
          <p:cNvSpPr txBox="1"/>
          <p:nvPr/>
        </p:nvSpPr>
        <p:spPr>
          <a:xfrm>
            <a:off x="264008" y="1730555"/>
            <a:ext cx="8622718" cy="830997"/>
          </a:xfrm>
          <a:prstGeom prst="rect">
            <a:avLst/>
          </a:prstGeom>
          <a:noFill/>
        </p:spPr>
        <p:txBody>
          <a:bodyPr wrap="square" rtlCol="0">
            <a:spAutoFit/>
          </a:bodyPr>
          <a:lstStyle/>
          <a:p>
            <a:r>
              <a:rPr lang="en-US" sz="2400" i="1" dirty="0" smtClean="0">
                <a:latin typeface="Open Sans"/>
                <a:cs typeface="Open Sans"/>
              </a:rPr>
              <a:t>If you want </a:t>
            </a:r>
            <a:r>
              <a:rPr lang="en-US" sz="2400" b="1" i="1" dirty="0" smtClean="0">
                <a:latin typeface="Open Sans"/>
                <a:cs typeface="Open Sans"/>
              </a:rPr>
              <a:t>others</a:t>
            </a:r>
            <a:r>
              <a:rPr lang="en-US" sz="2400" i="1" dirty="0" smtClean="0">
                <a:latin typeface="Open Sans"/>
                <a:cs typeface="Open Sans"/>
              </a:rPr>
              <a:t> to be happy, practice compassion.</a:t>
            </a:r>
            <a:br>
              <a:rPr lang="en-US" sz="2400" i="1" dirty="0" smtClean="0">
                <a:latin typeface="Open Sans"/>
                <a:cs typeface="Open Sans"/>
              </a:rPr>
            </a:br>
            <a:r>
              <a:rPr lang="en-US" sz="2400" i="1" dirty="0" smtClean="0">
                <a:latin typeface="Open Sans"/>
                <a:cs typeface="Open Sans"/>
              </a:rPr>
              <a:t>If </a:t>
            </a:r>
            <a:r>
              <a:rPr lang="en-US" sz="2400" b="1" i="1" dirty="0" smtClean="0">
                <a:latin typeface="Open Sans"/>
                <a:cs typeface="Open Sans"/>
              </a:rPr>
              <a:t>you</a:t>
            </a:r>
            <a:r>
              <a:rPr lang="en-US" sz="2400" i="1" dirty="0" smtClean="0">
                <a:latin typeface="Open Sans"/>
                <a:cs typeface="Open Sans"/>
              </a:rPr>
              <a:t> want to be happy, practice compassion.</a:t>
            </a:r>
          </a:p>
        </p:txBody>
      </p:sp>
      <p:pic>
        <p:nvPicPr>
          <p:cNvPr id="6" name="Picture 5" descr="Ancient wisd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67" y="2675469"/>
            <a:ext cx="4442282" cy="2943012"/>
          </a:xfrm>
          <a:prstGeom prst="rect">
            <a:avLst/>
          </a:prstGeom>
          <a:effectLst>
            <a:outerShdw blurRad="50800" dist="38100" dir="2700000" algn="tl" rotWithShape="0">
              <a:srgbClr val="000000">
                <a:alpha val="43000"/>
              </a:srgbClr>
            </a:outerShdw>
          </a:effectLst>
        </p:spPr>
      </p:pic>
      <p:sp>
        <p:nvSpPr>
          <p:cNvPr id="7" name="TextBox 6"/>
          <p:cNvSpPr txBox="1"/>
          <p:nvPr/>
        </p:nvSpPr>
        <p:spPr>
          <a:xfrm>
            <a:off x="2421467" y="2946399"/>
            <a:ext cx="3335867" cy="1384995"/>
          </a:xfrm>
          <a:prstGeom prst="rect">
            <a:avLst/>
          </a:prstGeom>
          <a:noFill/>
        </p:spPr>
        <p:txBody>
          <a:bodyPr wrap="square" rtlCol="0">
            <a:spAutoFit/>
          </a:bodyPr>
          <a:lstStyle/>
          <a:p>
            <a:pPr algn="ctr"/>
            <a:r>
              <a:rPr lang="en-US" sz="2800" i="1" dirty="0" smtClean="0">
                <a:solidFill>
                  <a:schemeClr val="bg1"/>
                </a:solidFill>
                <a:latin typeface="Open Sans"/>
                <a:cs typeface="Open Sans"/>
              </a:rPr>
              <a:t>Ancient wisdom – the Golden Rule of Compassion</a:t>
            </a:r>
          </a:p>
        </p:txBody>
      </p:sp>
    </p:spTree>
    <p:extLst>
      <p:ext uri="{BB962C8B-B14F-4D97-AF65-F5344CB8AC3E}">
        <p14:creationId xmlns:p14="http://schemas.microsoft.com/office/powerpoint/2010/main" val="8022387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4" y="2015067"/>
            <a:ext cx="5280043"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 (body mechanic)</a:t>
            </a:r>
            <a:endParaRPr lang="en-US" sz="2400" b="1" dirty="0">
              <a:solidFill>
                <a:schemeClr val="bg1"/>
              </a:solidFill>
              <a:latin typeface="Open Sans"/>
              <a:cs typeface="Open Sans"/>
            </a:endParaRPr>
          </a:p>
        </p:txBody>
      </p:sp>
      <p:sp>
        <p:nvSpPr>
          <p:cNvPr id="7" name="TextBox 6"/>
          <p:cNvSpPr txBox="1"/>
          <p:nvPr/>
        </p:nvSpPr>
        <p:spPr>
          <a:xfrm>
            <a:off x="4844398" y="5858933"/>
            <a:ext cx="3927067"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 (healer)</a:t>
            </a:r>
            <a:endParaRPr lang="en-US" sz="2400" b="1" dirty="0">
              <a:solidFill>
                <a:schemeClr val="bg1"/>
              </a:solidFill>
              <a:latin typeface="Open Sans"/>
              <a:cs typeface="Open Sans"/>
            </a:endParaRPr>
          </a:p>
        </p:txBody>
      </p:sp>
      <p:sp>
        <p:nvSpPr>
          <p:cNvPr id="8" name="TextBox 7"/>
          <p:cNvSpPr txBox="1"/>
          <p:nvPr/>
        </p:nvSpPr>
        <p:spPr>
          <a:xfrm>
            <a:off x="909305" y="2794000"/>
            <a:ext cx="6694364" cy="954107"/>
          </a:xfrm>
          <a:prstGeom prst="rect">
            <a:avLst/>
          </a:prstGeom>
          <a:noFill/>
        </p:spPr>
        <p:txBody>
          <a:bodyPr wrap="square" rtlCol="0">
            <a:spAutoFit/>
          </a:bodyPr>
          <a:lstStyle/>
          <a:p>
            <a:r>
              <a:rPr lang="en-US" sz="2800" i="1" dirty="0" smtClean="0">
                <a:latin typeface="Open Sans"/>
                <a:cs typeface="Open Sans"/>
              </a:rPr>
              <a:t>Doctors set the agenda for </a:t>
            </a:r>
            <a:r>
              <a:rPr lang="en-US" sz="2800" b="1" i="1" dirty="0" smtClean="0">
                <a:latin typeface="Open Sans"/>
                <a:cs typeface="Open Sans"/>
              </a:rPr>
              <a:t>investigation and treatment of disease…</a:t>
            </a:r>
            <a:endParaRPr lang="en-US" sz="2800" b="1" i="1" dirty="0">
              <a:latin typeface="Open Sans"/>
              <a:cs typeface="Open Sans"/>
            </a:endParaRPr>
          </a:p>
        </p:txBody>
      </p:sp>
      <p:sp>
        <p:nvSpPr>
          <p:cNvPr id="9" name="TextBox 8"/>
          <p:cNvSpPr txBox="1"/>
          <p:nvPr/>
        </p:nvSpPr>
        <p:spPr>
          <a:xfrm>
            <a:off x="1348280" y="4809067"/>
            <a:ext cx="7007918" cy="954107"/>
          </a:xfrm>
          <a:prstGeom prst="rect">
            <a:avLst/>
          </a:prstGeom>
          <a:noFill/>
        </p:spPr>
        <p:txBody>
          <a:bodyPr wrap="square" rtlCol="0">
            <a:spAutoFit/>
          </a:bodyPr>
          <a:lstStyle/>
          <a:p>
            <a:r>
              <a:rPr lang="en-US" sz="2800" i="1" dirty="0" smtClean="0">
                <a:latin typeface="Open Sans"/>
                <a:cs typeface="Open Sans"/>
              </a:rPr>
              <a:t>Doctors bring their knowledge, skill and experience </a:t>
            </a:r>
            <a:r>
              <a:rPr lang="en-US" sz="2800" b="1" i="1" dirty="0" smtClean="0">
                <a:latin typeface="Open Sans"/>
                <a:cs typeface="Open Sans"/>
              </a:rPr>
              <a:t>in service of the patient’s life</a:t>
            </a:r>
            <a:endParaRPr lang="en-US" sz="2800" b="1" i="1" dirty="0">
              <a:latin typeface="Open Sans"/>
              <a:cs typeface="Open Sans"/>
            </a:endParaRPr>
          </a:p>
        </p:txBody>
      </p:sp>
    </p:spTree>
    <p:extLst>
      <p:ext uri="{BB962C8B-B14F-4D97-AF65-F5344CB8AC3E}">
        <p14:creationId xmlns:p14="http://schemas.microsoft.com/office/powerpoint/2010/main" val="1108077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man in consultation.jpg"/>
          <p:cNvPicPr>
            <a:picLocks noChangeAspect="1"/>
          </p:cNvPicPr>
          <p:nvPr/>
        </p:nvPicPr>
        <p:blipFill rotWithShape="1">
          <a:blip r:embed="rId3">
            <a:extLst>
              <a:ext uri="{28A0092B-C50C-407E-A947-70E740481C1C}">
                <a14:useLocalDpi xmlns:a14="http://schemas.microsoft.com/office/drawing/2010/main" val="0"/>
              </a:ext>
            </a:extLst>
          </a:blip>
          <a:srcRect t="10377"/>
          <a:stretch/>
        </p:blipFill>
        <p:spPr>
          <a:xfrm>
            <a:off x="0" y="1605918"/>
            <a:ext cx="9144000" cy="5465127"/>
          </a:xfrm>
          <a:prstGeom prst="rect">
            <a:avLst/>
          </a:prstGeom>
        </p:spPr>
      </p:pic>
      <p:sp>
        <p:nvSpPr>
          <p:cNvPr id="3" name="TextBox 2"/>
          <p:cNvSpPr txBox="1"/>
          <p:nvPr/>
        </p:nvSpPr>
        <p:spPr>
          <a:xfrm>
            <a:off x="4262697" y="4554968"/>
            <a:ext cx="3007247" cy="1077218"/>
          </a:xfrm>
          <a:prstGeom prst="rect">
            <a:avLst/>
          </a:prstGeom>
          <a:noFill/>
        </p:spPr>
        <p:txBody>
          <a:bodyPr wrap="square" rtlCol="0">
            <a:spAutoFit/>
          </a:bodyPr>
          <a:lstStyle/>
          <a:p>
            <a:r>
              <a:rPr lang="en-US" sz="3200" i="1" dirty="0" smtClean="0">
                <a:latin typeface="Open Sans"/>
                <a:cs typeface="Open Sans"/>
              </a:rPr>
              <a:t>Understanding the story</a:t>
            </a:r>
          </a:p>
        </p:txBody>
      </p:sp>
    </p:spTree>
    <p:extLst>
      <p:ext uri="{BB962C8B-B14F-4D97-AF65-F5344CB8AC3E}">
        <p14:creationId xmlns:p14="http://schemas.microsoft.com/office/powerpoint/2010/main" val="28655455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ppy old lady.jpg"/>
          <p:cNvPicPr>
            <a:picLocks noChangeAspect="1"/>
          </p:cNvPicPr>
          <p:nvPr/>
        </p:nvPicPr>
        <p:blipFill rotWithShape="1">
          <a:blip r:embed="rId3">
            <a:extLst>
              <a:ext uri="{28A0092B-C50C-407E-A947-70E740481C1C}">
                <a14:useLocalDpi xmlns:a14="http://schemas.microsoft.com/office/drawing/2010/main" val="0"/>
              </a:ext>
            </a:extLst>
          </a:blip>
          <a:srcRect t="21004" b="-3581"/>
          <a:stretch/>
        </p:blipFill>
        <p:spPr>
          <a:xfrm>
            <a:off x="0" y="1592757"/>
            <a:ext cx="11193090" cy="7445076"/>
          </a:xfrm>
          <a:prstGeom prst="rect">
            <a:avLst/>
          </a:prstGeom>
        </p:spPr>
      </p:pic>
      <p:sp>
        <p:nvSpPr>
          <p:cNvPr id="3" name="TextBox 2"/>
          <p:cNvSpPr txBox="1"/>
          <p:nvPr/>
        </p:nvSpPr>
        <p:spPr>
          <a:xfrm>
            <a:off x="289012" y="4521204"/>
            <a:ext cx="2970857" cy="1569660"/>
          </a:xfrm>
          <a:prstGeom prst="rect">
            <a:avLst/>
          </a:prstGeom>
          <a:noFill/>
        </p:spPr>
        <p:txBody>
          <a:bodyPr wrap="square" rtlCol="0">
            <a:spAutoFit/>
          </a:bodyPr>
          <a:lstStyle/>
          <a:p>
            <a:r>
              <a:rPr lang="en-US" sz="3200" i="1" dirty="0" smtClean="0">
                <a:solidFill>
                  <a:schemeClr val="bg1"/>
                </a:solidFill>
                <a:effectLst>
                  <a:outerShdw blurRad="50800" dist="38100" dir="2700000" algn="tl" rotWithShape="0">
                    <a:srgbClr val="000000">
                      <a:alpha val="43000"/>
                    </a:srgbClr>
                  </a:outerShdw>
                </a:effectLst>
                <a:latin typeface="Open Sans"/>
                <a:cs typeface="Open Sans"/>
              </a:rPr>
              <a:t>The leading cause of health is happiness!</a:t>
            </a:r>
          </a:p>
        </p:txBody>
      </p:sp>
    </p:spTree>
    <p:extLst>
      <p:ext uri="{BB962C8B-B14F-4D97-AF65-F5344CB8AC3E}">
        <p14:creationId xmlns:p14="http://schemas.microsoft.com/office/powerpoint/2010/main" val="3728249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fluenza.gif"/>
          <p:cNvPicPr>
            <a:picLocks noChangeAspect="1"/>
          </p:cNvPicPr>
          <p:nvPr/>
        </p:nvPicPr>
        <p:blipFill>
          <a:blip r:embed="rId3">
            <a:alphaModFix amt="39000"/>
            <a:extLst>
              <a:ext uri="{28A0092B-C50C-407E-A947-70E740481C1C}">
                <a14:useLocalDpi xmlns:a14="http://schemas.microsoft.com/office/drawing/2010/main"/>
              </a:ext>
            </a:extLst>
          </a:blip>
          <a:stretch>
            <a:fillRect/>
          </a:stretch>
        </p:blipFill>
        <p:spPr>
          <a:xfrm>
            <a:off x="0" y="1562099"/>
            <a:ext cx="9296400" cy="6469425"/>
          </a:xfrm>
          <a:prstGeom prst="rect">
            <a:avLst/>
          </a:prstGeom>
        </p:spPr>
      </p:pic>
      <p:sp>
        <p:nvSpPr>
          <p:cNvPr id="105" name="TextBox 104"/>
          <p:cNvSpPr txBox="1"/>
          <p:nvPr/>
        </p:nvSpPr>
        <p:spPr>
          <a:xfrm>
            <a:off x="2455333" y="1778000"/>
            <a:ext cx="4389967" cy="4524316"/>
          </a:xfrm>
          <a:prstGeom prst="rect">
            <a:avLst/>
          </a:prstGeom>
          <a:noFill/>
        </p:spPr>
        <p:txBody>
          <a:bodyPr wrap="square" rtlCol="0">
            <a:spAutoFit/>
          </a:bodyPr>
          <a:lstStyle/>
          <a:p>
            <a:r>
              <a:rPr lang="en-US" sz="2800" b="1" i="1" dirty="0">
                <a:latin typeface="Open Sans"/>
                <a:cs typeface="Open Sans"/>
              </a:rPr>
              <a:t>The profound influence of psychological wellbeing</a:t>
            </a:r>
          </a:p>
          <a:p>
            <a:endParaRPr lang="en-US" sz="2800" dirty="0" smtClean="0"/>
          </a:p>
          <a:p>
            <a:r>
              <a:rPr lang="en-US" sz="2800" i="1" dirty="0" smtClean="0">
                <a:latin typeface="Open Sans"/>
                <a:cs typeface="Open Sans"/>
              </a:rPr>
              <a:t>Chances of getting clinical influenza after standard inoculation:</a:t>
            </a:r>
          </a:p>
          <a:p>
            <a:r>
              <a:rPr lang="en-US" sz="3600" i="1" dirty="0" smtClean="0">
                <a:latin typeface="Open Sans"/>
                <a:cs typeface="Open Sans"/>
              </a:rPr>
              <a:t> - </a:t>
            </a:r>
            <a:r>
              <a:rPr lang="en-US" sz="2800" i="1" dirty="0" smtClean="0">
                <a:latin typeface="Open Sans"/>
                <a:cs typeface="Open Sans"/>
              </a:rPr>
              <a:t>3 times as many pessimists get influenza, </a:t>
            </a:r>
            <a:br>
              <a:rPr lang="en-US" sz="2800" i="1" dirty="0" smtClean="0">
                <a:latin typeface="Open Sans"/>
                <a:cs typeface="Open Sans"/>
              </a:rPr>
            </a:br>
            <a:r>
              <a:rPr lang="en-US" sz="2800" i="1" dirty="0" smtClean="0">
                <a:latin typeface="Open Sans"/>
                <a:cs typeface="Open Sans"/>
              </a:rPr>
              <a:t>as optimists</a:t>
            </a:r>
            <a:endParaRPr lang="en-US" sz="2800" i="1" dirty="0">
              <a:latin typeface="Open Sans"/>
              <a:cs typeface="Open Sans"/>
            </a:endParaRPr>
          </a:p>
        </p:txBody>
      </p:sp>
      <p:pic>
        <p:nvPicPr>
          <p:cNvPr id="107" name="Picture 106"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931618" y="4947142"/>
            <a:ext cx="661164" cy="692642"/>
          </a:xfrm>
          <a:prstGeom prst="rect">
            <a:avLst/>
          </a:prstGeom>
        </p:spPr>
      </p:pic>
      <p:pic>
        <p:nvPicPr>
          <p:cNvPr id="108" name="Picture 107"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339146" y="4452398"/>
            <a:ext cx="661164" cy="692642"/>
          </a:xfrm>
          <a:prstGeom prst="rect">
            <a:avLst/>
          </a:prstGeom>
        </p:spPr>
      </p:pic>
      <p:pic>
        <p:nvPicPr>
          <p:cNvPr id="109" name="Picture 108"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931618" y="4254500"/>
            <a:ext cx="661164" cy="692642"/>
          </a:xfrm>
          <a:prstGeom prst="rect">
            <a:avLst/>
          </a:prstGeom>
        </p:spPr>
      </p:pic>
      <p:pic>
        <p:nvPicPr>
          <p:cNvPr id="110" name="Picture 109"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1498330" y="4482843"/>
            <a:ext cx="661164" cy="692642"/>
          </a:xfrm>
          <a:prstGeom prst="rect">
            <a:avLst/>
          </a:prstGeom>
        </p:spPr>
      </p:pic>
      <p:pic>
        <p:nvPicPr>
          <p:cNvPr id="111" name="Picture 110"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304800" y="5160262"/>
            <a:ext cx="661164" cy="692642"/>
          </a:xfrm>
          <a:prstGeom prst="rect">
            <a:avLst/>
          </a:prstGeom>
        </p:spPr>
      </p:pic>
      <p:pic>
        <p:nvPicPr>
          <p:cNvPr id="112" name="Picture 111"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1644302" y="5152651"/>
            <a:ext cx="661164" cy="692642"/>
          </a:xfrm>
          <a:prstGeom prst="rect">
            <a:avLst/>
          </a:prstGeom>
        </p:spPr>
      </p:pic>
      <p:pic>
        <p:nvPicPr>
          <p:cNvPr id="113" name="Picture 112"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897272" y="5632172"/>
            <a:ext cx="661164" cy="692642"/>
          </a:xfrm>
          <a:prstGeom prst="rect">
            <a:avLst/>
          </a:prstGeom>
        </p:spPr>
      </p:pic>
      <p:pic>
        <p:nvPicPr>
          <p:cNvPr id="114" name="Picture 113"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304800" y="5761567"/>
            <a:ext cx="661164" cy="692642"/>
          </a:xfrm>
          <a:prstGeom prst="rect">
            <a:avLst/>
          </a:prstGeom>
        </p:spPr>
      </p:pic>
      <p:pic>
        <p:nvPicPr>
          <p:cNvPr id="115" name="Picture 114"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1472571" y="5822458"/>
            <a:ext cx="661164" cy="692642"/>
          </a:xfrm>
          <a:prstGeom prst="rect">
            <a:avLst/>
          </a:prstGeom>
        </p:spPr>
      </p:pic>
      <p:pic>
        <p:nvPicPr>
          <p:cNvPr id="116" name="Picture 115"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7466791" y="5406608"/>
            <a:ext cx="661164" cy="692642"/>
          </a:xfrm>
          <a:prstGeom prst="rect">
            <a:avLst/>
          </a:prstGeom>
        </p:spPr>
      </p:pic>
      <p:pic>
        <p:nvPicPr>
          <p:cNvPr id="117" name="Picture 116"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7612762" y="4752024"/>
            <a:ext cx="661164" cy="692642"/>
          </a:xfrm>
          <a:prstGeom prst="rect">
            <a:avLst/>
          </a:prstGeom>
        </p:spPr>
      </p:pic>
      <p:pic>
        <p:nvPicPr>
          <p:cNvPr id="118" name="Picture 117" descr="unwell.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8076436" y="5239156"/>
            <a:ext cx="661164" cy="692642"/>
          </a:xfrm>
          <a:prstGeom prst="rect">
            <a:avLst/>
          </a:prstGeom>
        </p:spPr>
      </p:pic>
      <p:pic>
        <p:nvPicPr>
          <p:cNvPr id="3" name="Picture 2" descr="Optimist.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8668" y="1727198"/>
            <a:ext cx="2167466" cy="2523067"/>
          </a:xfrm>
          <a:prstGeom prst="rect">
            <a:avLst/>
          </a:prstGeom>
          <a:effectLst>
            <a:outerShdw blurRad="50800" dist="38100" dir="2700000" algn="tl" rotWithShape="0">
              <a:srgbClr val="000000">
                <a:alpha val="43000"/>
              </a:srgbClr>
            </a:outerShdw>
          </a:effectLst>
        </p:spPr>
      </p:pic>
      <p:sp>
        <p:nvSpPr>
          <p:cNvPr id="6" name="TextBox 5"/>
          <p:cNvSpPr txBox="1"/>
          <p:nvPr/>
        </p:nvSpPr>
        <p:spPr>
          <a:xfrm>
            <a:off x="6824135" y="3649132"/>
            <a:ext cx="1866900" cy="584776"/>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3200" b="1" dirty="0">
                <a:solidFill>
                  <a:srgbClr val="FFFF00"/>
                </a:solidFill>
              </a:rPr>
              <a:t>O</a:t>
            </a:r>
            <a:r>
              <a:rPr lang="en-US" sz="3200" b="1" dirty="0" smtClean="0">
                <a:solidFill>
                  <a:srgbClr val="FFFF00"/>
                </a:solidFill>
              </a:rPr>
              <a:t>ptimists</a:t>
            </a:r>
            <a:endParaRPr lang="en-US" sz="3200" b="1" dirty="0">
              <a:solidFill>
                <a:srgbClr val="FFFF00"/>
              </a:solidFill>
            </a:endParaRPr>
          </a:p>
        </p:txBody>
      </p:sp>
      <p:pic>
        <p:nvPicPr>
          <p:cNvPr id="2" name="Picture 1" descr="Pessimist.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9333" y="1710268"/>
            <a:ext cx="2235201" cy="2404534"/>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249767" y="1566332"/>
            <a:ext cx="2044700" cy="584776"/>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3200" b="1" dirty="0">
                <a:solidFill>
                  <a:schemeClr val="tx2">
                    <a:lumMod val="60000"/>
                    <a:lumOff val="40000"/>
                  </a:schemeClr>
                </a:solidFill>
              </a:rPr>
              <a:t>P</a:t>
            </a:r>
            <a:r>
              <a:rPr lang="en-US" sz="3200" b="1" dirty="0" smtClean="0">
                <a:solidFill>
                  <a:schemeClr val="tx2">
                    <a:lumMod val="60000"/>
                    <a:lumOff val="40000"/>
                  </a:schemeClr>
                </a:solidFill>
              </a:rPr>
              <a:t>essimists</a:t>
            </a:r>
            <a:endParaRPr lang="en-US" sz="3200" b="1" dirty="0">
              <a:solidFill>
                <a:schemeClr val="tx2">
                  <a:lumMod val="60000"/>
                  <a:lumOff val="40000"/>
                </a:schemeClr>
              </a:solidFill>
            </a:endParaRPr>
          </a:p>
        </p:txBody>
      </p:sp>
    </p:spTree>
    <p:extLst>
      <p:ext uri="{BB962C8B-B14F-4D97-AF65-F5344CB8AC3E}">
        <p14:creationId xmlns:p14="http://schemas.microsoft.com/office/powerpoint/2010/main" val="1434920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llarphotoclub_84446933.jpg"/>
          <p:cNvPicPr>
            <a:picLocks noChangeAspect="1"/>
          </p:cNvPicPr>
          <p:nvPr/>
        </p:nvPicPr>
        <p:blipFill rotWithShape="1">
          <a:blip r:embed="rId3" cstate="screen">
            <a:extLst>
              <a:ext uri="{28A0092B-C50C-407E-A947-70E740481C1C}">
                <a14:useLocalDpi xmlns:a14="http://schemas.microsoft.com/office/drawing/2010/main"/>
              </a:ext>
            </a:extLst>
          </a:blip>
          <a:srcRect l="-5610" b="-7073"/>
          <a:stretch/>
        </p:blipFill>
        <p:spPr>
          <a:xfrm>
            <a:off x="0" y="1865489"/>
            <a:ext cx="5681880" cy="4569179"/>
          </a:xfrm>
          <a:prstGeom prst="rect">
            <a:avLst/>
          </a:prstGeom>
          <a:effectLst>
            <a:outerShdw blurRad="50800" dist="38100" dir="2700000" algn="tl" rotWithShape="0">
              <a:srgbClr val="000000">
                <a:alpha val="43000"/>
              </a:srgbClr>
            </a:outerShdw>
          </a:effectLst>
        </p:spPr>
      </p:pic>
      <p:sp>
        <p:nvSpPr>
          <p:cNvPr id="3" name="TextBox 2"/>
          <p:cNvSpPr txBox="1"/>
          <p:nvPr/>
        </p:nvSpPr>
        <p:spPr>
          <a:xfrm>
            <a:off x="6096000" y="1913467"/>
            <a:ext cx="3048000" cy="3785652"/>
          </a:xfrm>
          <a:prstGeom prst="rect">
            <a:avLst/>
          </a:prstGeom>
          <a:noFill/>
        </p:spPr>
        <p:txBody>
          <a:bodyPr wrap="square" rtlCol="0">
            <a:spAutoFit/>
          </a:bodyPr>
          <a:lstStyle/>
          <a:p>
            <a:r>
              <a:rPr lang="en-US" sz="2400" i="1" dirty="0" smtClean="0">
                <a:latin typeface="Open Sans"/>
                <a:cs typeface="Open Sans"/>
              </a:rPr>
              <a:t>One episode of exercise changes gene expression.</a:t>
            </a:r>
          </a:p>
          <a:p>
            <a:endParaRPr lang="en-US" sz="2400" i="1" dirty="0">
              <a:latin typeface="Open Sans"/>
              <a:cs typeface="Open Sans"/>
            </a:endParaRPr>
          </a:p>
          <a:p>
            <a:endParaRPr lang="en-US" sz="2400" i="1" dirty="0" smtClean="0">
              <a:latin typeface="Open Sans"/>
              <a:cs typeface="Open Sans"/>
            </a:endParaRPr>
          </a:p>
          <a:p>
            <a:r>
              <a:rPr lang="en-US" sz="2400" i="1" dirty="0" smtClean="0">
                <a:latin typeface="Open Sans"/>
                <a:cs typeface="Open Sans"/>
              </a:rPr>
              <a:t>3 hours of exercise per week for three months changed expression in 5,000 genes</a:t>
            </a:r>
            <a:endParaRPr lang="en-US" sz="2400" i="1" dirty="0">
              <a:latin typeface="Open Sans"/>
              <a:cs typeface="Open Sans"/>
            </a:endParaRPr>
          </a:p>
        </p:txBody>
      </p:sp>
      <p:sp>
        <p:nvSpPr>
          <p:cNvPr id="4" name="TextBox 3"/>
          <p:cNvSpPr txBox="1"/>
          <p:nvPr/>
        </p:nvSpPr>
        <p:spPr>
          <a:xfrm>
            <a:off x="609604" y="6350000"/>
            <a:ext cx="7687733" cy="369332"/>
          </a:xfrm>
          <a:prstGeom prst="rect">
            <a:avLst/>
          </a:prstGeom>
          <a:noFill/>
        </p:spPr>
        <p:txBody>
          <a:bodyPr wrap="square" rtlCol="0">
            <a:spAutoFit/>
          </a:bodyPr>
          <a:lstStyle/>
          <a:p>
            <a:r>
              <a:rPr lang="en-US" dirty="0" err="1" smtClean="0"/>
              <a:t>Lindholm</a:t>
            </a:r>
            <a:r>
              <a:rPr lang="en-US" dirty="0" smtClean="0"/>
              <a:t> </a:t>
            </a:r>
            <a:r>
              <a:rPr lang="en-US" dirty="0" smtClean="0"/>
              <a:t>ME. </a:t>
            </a:r>
            <a:r>
              <a:rPr lang="en-US" u="sng" dirty="0"/>
              <a:t>Epigenetics. 2014 Dec;9(12):1557-69</a:t>
            </a:r>
            <a:endParaRPr lang="en-US" dirty="0"/>
          </a:p>
        </p:txBody>
      </p:sp>
    </p:spTree>
    <p:extLst>
      <p:ext uri="{BB962C8B-B14F-4D97-AF65-F5344CB8AC3E}">
        <p14:creationId xmlns:p14="http://schemas.microsoft.com/office/powerpoint/2010/main" val="2255958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llarphotoclub_9362620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424"/>
            <a:ext cx="9144000" cy="5808133"/>
          </a:xfrm>
          <a:prstGeom prst="rect">
            <a:avLst/>
          </a:prstGeom>
        </p:spPr>
      </p:pic>
      <p:sp>
        <p:nvSpPr>
          <p:cNvPr id="3" name="TextBox 2"/>
          <p:cNvSpPr txBox="1"/>
          <p:nvPr/>
        </p:nvSpPr>
        <p:spPr>
          <a:xfrm>
            <a:off x="3132666" y="2252133"/>
            <a:ext cx="4967726" cy="1569660"/>
          </a:xfrm>
          <a:prstGeom prst="rect">
            <a:avLst/>
          </a:prstGeom>
          <a:noFill/>
        </p:spPr>
        <p:txBody>
          <a:bodyPr wrap="square" rtlCol="0">
            <a:spAutoFit/>
          </a:bodyPr>
          <a:lstStyle/>
          <a:p>
            <a:r>
              <a:rPr lang="en-US" sz="2400" i="1" dirty="0" smtClean="0">
                <a:solidFill>
                  <a:srgbClr val="FFFFFF"/>
                </a:solidFill>
                <a:latin typeface="Open Sans"/>
                <a:cs typeface="Open Sans"/>
              </a:rPr>
              <a:t>Nine week mind-body program altered expression of 1,059 genes in a trial of patients with inflammatory bowel disease</a:t>
            </a:r>
            <a:endParaRPr lang="en-US" sz="2400" i="1" dirty="0">
              <a:solidFill>
                <a:srgbClr val="FFFFFF"/>
              </a:solidFill>
              <a:latin typeface="Open Sans"/>
              <a:cs typeface="Open Sans"/>
            </a:endParaRPr>
          </a:p>
        </p:txBody>
      </p:sp>
      <p:sp>
        <p:nvSpPr>
          <p:cNvPr id="4" name="TextBox 3"/>
          <p:cNvSpPr txBox="1"/>
          <p:nvPr/>
        </p:nvSpPr>
        <p:spPr>
          <a:xfrm>
            <a:off x="406399" y="6514871"/>
            <a:ext cx="8415868" cy="646331"/>
          </a:xfrm>
          <a:prstGeom prst="rect">
            <a:avLst/>
          </a:prstGeom>
          <a:noFill/>
        </p:spPr>
        <p:txBody>
          <a:bodyPr wrap="square" rtlCol="0">
            <a:spAutoFit/>
          </a:bodyPr>
          <a:lstStyle/>
          <a:p>
            <a:r>
              <a:rPr lang="en-US" dirty="0" err="1">
                <a:solidFill>
                  <a:srgbClr val="FFFFFF"/>
                </a:solidFill>
              </a:rPr>
              <a:t>Kuo</a:t>
            </a:r>
            <a:r>
              <a:rPr lang="en-US" dirty="0">
                <a:solidFill>
                  <a:srgbClr val="FFFFFF"/>
                </a:solidFill>
              </a:rPr>
              <a:t> </a:t>
            </a:r>
            <a:r>
              <a:rPr lang="en-US" dirty="0" smtClean="0">
                <a:solidFill>
                  <a:srgbClr val="FFFFFF"/>
                </a:solidFill>
              </a:rPr>
              <a:t>B, </a:t>
            </a:r>
            <a:r>
              <a:rPr lang="en-US" dirty="0">
                <a:solidFill>
                  <a:srgbClr val="FFFFFF"/>
                </a:solidFill>
              </a:rPr>
              <a:t>et al. (2015) </a:t>
            </a:r>
            <a:r>
              <a:rPr lang="en-US" dirty="0" err="1" smtClean="0">
                <a:solidFill>
                  <a:srgbClr val="FFFFFF"/>
                </a:solidFill>
              </a:rPr>
              <a:t>PLoS</a:t>
            </a:r>
            <a:r>
              <a:rPr lang="en-US" dirty="0" smtClean="0">
                <a:solidFill>
                  <a:srgbClr val="FFFFFF"/>
                </a:solidFill>
              </a:rPr>
              <a:t> </a:t>
            </a:r>
            <a:r>
              <a:rPr lang="en-US" dirty="0">
                <a:solidFill>
                  <a:srgbClr val="FFFFFF"/>
                </a:solidFill>
              </a:rPr>
              <a:t>ONE 10(4): e0123861. doi:10.1371/journal. pone.0123861 </a:t>
            </a:r>
          </a:p>
          <a:p>
            <a:endParaRPr lang="en-US" dirty="0">
              <a:solidFill>
                <a:srgbClr val="FFFFFF"/>
              </a:solidFill>
            </a:endParaRPr>
          </a:p>
        </p:txBody>
      </p:sp>
    </p:spTree>
    <p:extLst>
      <p:ext uri="{BB962C8B-B14F-4D97-AF65-F5344CB8AC3E}">
        <p14:creationId xmlns:p14="http://schemas.microsoft.com/office/powerpoint/2010/main" val="34105278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ychothera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272" y="1947333"/>
            <a:ext cx="4918221" cy="3251200"/>
          </a:xfrm>
          <a:prstGeom prst="rect">
            <a:avLst/>
          </a:prstGeom>
        </p:spPr>
      </p:pic>
      <p:sp>
        <p:nvSpPr>
          <p:cNvPr id="4" name="TextBox 3"/>
          <p:cNvSpPr txBox="1"/>
          <p:nvPr/>
        </p:nvSpPr>
        <p:spPr>
          <a:xfrm>
            <a:off x="592672" y="5579412"/>
            <a:ext cx="8043333" cy="1015663"/>
          </a:xfrm>
          <a:prstGeom prst="rect">
            <a:avLst/>
          </a:prstGeom>
          <a:noFill/>
        </p:spPr>
        <p:txBody>
          <a:bodyPr wrap="square" rtlCol="0">
            <a:spAutoFit/>
          </a:bodyPr>
          <a:lstStyle/>
          <a:p>
            <a:r>
              <a:rPr lang="en-US" sz="2000" b="1" i="1" dirty="0">
                <a:latin typeface="Open Sans"/>
                <a:cs typeface="Open Sans"/>
              </a:rPr>
              <a:t>O</a:t>
            </a:r>
            <a:r>
              <a:rPr lang="en-US" sz="2000" b="1" i="1" dirty="0" smtClean="0">
                <a:latin typeface="Open Sans"/>
                <a:cs typeface="Open Sans"/>
              </a:rPr>
              <a:t>ur </a:t>
            </a:r>
            <a:r>
              <a:rPr lang="en-US" sz="2000" b="1" i="1" dirty="0">
                <a:latin typeface="Open Sans"/>
                <a:cs typeface="Open Sans"/>
              </a:rPr>
              <a:t>life experiences, beliefs and internal stories dynamically change our gene expression, altering health outcomes. </a:t>
            </a:r>
          </a:p>
          <a:p>
            <a:endParaRPr lang="en-US" sz="2000" b="1" i="1" dirty="0">
              <a:latin typeface="Open Sans"/>
              <a:cs typeface="Open Sans"/>
            </a:endParaRPr>
          </a:p>
        </p:txBody>
      </p:sp>
      <p:sp>
        <p:nvSpPr>
          <p:cNvPr id="5" name="TextBox 4"/>
          <p:cNvSpPr txBox="1"/>
          <p:nvPr/>
        </p:nvSpPr>
        <p:spPr>
          <a:xfrm>
            <a:off x="5300135" y="1871013"/>
            <a:ext cx="3691466" cy="3170099"/>
          </a:xfrm>
          <a:prstGeom prst="rect">
            <a:avLst/>
          </a:prstGeom>
          <a:noFill/>
        </p:spPr>
        <p:txBody>
          <a:bodyPr wrap="square" rtlCol="0">
            <a:spAutoFit/>
          </a:bodyPr>
          <a:lstStyle/>
          <a:p>
            <a:r>
              <a:rPr lang="en-US" sz="2000" b="1" i="1" dirty="0" smtClean="0">
                <a:latin typeface="Open Sans"/>
                <a:cs typeface="Open Sans"/>
              </a:rPr>
              <a:t>Emotional trauma affects our gene expression</a:t>
            </a:r>
          </a:p>
          <a:p>
            <a:r>
              <a:rPr lang="en-US" sz="2000" i="1" dirty="0" smtClean="0">
                <a:latin typeface="Open Sans"/>
                <a:cs typeface="Open Sans"/>
              </a:rPr>
              <a:t>In patients who responded to psychotherapy for Borderline Personality Disorder, improvement was associated with up-</a:t>
            </a:r>
            <a:r>
              <a:rPr lang="en-US" sz="2000" i="1" dirty="0">
                <a:latin typeface="Open Sans"/>
                <a:cs typeface="Open Sans"/>
              </a:rPr>
              <a:t>regulation of the gene for brain-derived </a:t>
            </a:r>
            <a:r>
              <a:rPr lang="en-US" sz="2000" i="1" dirty="0" err="1">
                <a:latin typeface="Open Sans"/>
                <a:cs typeface="Open Sans"/>
              </a:rPr>
              <a:t>neurotrophic</a:t>
            </a:r>
            <a:r>
              <a:rPr lang="en-US" sz="2000" i="1" dirty="0">
                <a:latin typeface="Open Sans"/>
                <a:cs typeface="Open Sans"/>
              </a:rPr>
              <a:t> factor (BDNF).</a:t>
            </a:r>
          </a:p>
          <a:p>
            <a:endParaRPr lang="en-US" sz="2000" i="1" dirty="0">
              <a:latin typeface="Open Sans"/>
              <a:cs typeface="Open Sans"/>
            </a:endParaRPr>
          </a:p>
        </p:txBody>
      </p:sp>
    </p:spTree>
    <p:extLst>
      <p:ext uri="{BB962C8B-B14F-4D97-AF65-F5344CB8AC3E}">
        <p14:creationId xmlns:p14="http://schemas.microsoft.com/office/powerpoint/2010/main" val="4256892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 stra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3066" y="1591734"/>
            <a:ext cx="7890934" cy="5266266"/>
          </a:xfrm>
          <a:prstGeom prst="rect">
            <a:avLst/>
          </a:prstGeom>
        </p:spPr>
      </p:pic>
      <p:sp>
        <p:nvSpPr>
          <p:cNvPr id="3" name="TextBox 2"/>
          <p:cNvSpPr txBox="1"/>
          <p:nvPr/>
        </p:nvSpPr>
        <p:spPr>
          <a:xfrm>
            <a:off x="6841067" y="1676400"/>
            <a:ext cx="2692400" cy="1384995"/>
          </a:xfrm>
          <a:prstGeom prst="rect">
            <a:avLst/>
          </a:prstGeom>
          <a:noFill/>
        </p:spPr>
        <p:txBody>
          <a:bodyPr wrap="square" rtlCol="0">
            <a:spAutoFit/>
          </a:bodyPr>
          <a:lstStyle/>
          <a:p>
            <a:r>
              <a:rPr lang="en-US" sz="2800" b="1" dirty="0" smtClean="0"/>
              <a:t>BRCA gene mutation and breast cancer</a:t>
            </a:r>
            <a:endParaRPr lang="en-US" sz="2800" b="1" dirty="0"/>
          </a:p>
        </p:txBody>
      </p:sp>
      <p:pic>
        <p:nvPicPr>
          <p:cNvPr id="4" name="Picture 3" descr="Angelina Joli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99" y="1799845"/>
            <a:ext cx="2280829" cy="2907622"/>
          </a:xfrm>
          <a:prstGeom prst="rect">
            <a:avLst/>
          </a:prstGeom>
        </p:spPr>
      </p:pic>
      <p:sp>
        <p:nvSpPr>
          <p:cNvPr id="5" name="TextBox 4"/>
          <p:cNvSpPr txBox="1"/>
          <p:nvPr/>
        </p:nvSpPr>
        <p:spPr>
          <a:xfrm>
            <a:off x="2556933" y="3352799"/>
            <a:ext cx="2336802" cy="1200329"/>
          </a:xfrm>
          <a:prstGeom prst="rect">
            <a:avLst/>
          </a:prstGeom>
          <a:noFill/>
        </p:spPr>
        <p:txBody>
          <a:bodyPr wrap="square" rtlCol="0">
            <a:spAutoFit/>
          </a:bodyPr>
          <a:lstStyle/>
          <a:p>
            <a:r>
              <a:rPr lang="en-US" b="1" dirty="0" smtClean="0">
                <a:latin typeface="Open Sans"/>
                <a:cs typeface="Open Sans"/>
              </a:rPr>
              <a:t>Angelina Jolie -prophylactic double mastectomy</a:t>
            </a:r>
            <a:endParaRPr lang="en-US" b="1" dirty="0">
              <a:latin typeface="Open Sans"/>
              <a:cs typeface="Open Sans"/>
            </a:endParaRPr>
          </a:p>
        </p:txBody>
      </p:sp>
      <p:sp>
        <p:nvSpPr>
          <p:cNvPr id="6" name="TextBox 5"/>
          <p:cNvSpPr txBox="1"/>
          <p:nvPr/>
        </p:nvSpPr>
        <p:spPr>
          <a:xfrm>
            <a:off x="220133" y="4889719"/>
            <a:ext cx="6366933" cy="1754327"/>
          </a:xfrm>
          <a:prstGeom prst="rect">
            <a:avLst/>
          </a:prstGeom>
          <a:noFill/>
        </p:spPr>
        <p:txBody>
          <a:bodyPr wrap="square" rtlCol="0">
            <a:spAutoFit/>
          </a:bodyPr>
          <a:lstStyle/>
          <a:p>
            <a:r>
              <a:rPr lang="en-US" sz="2000" b="1" i="1" dirty="0">
                <a:latin typeface="Open Sans"/>
                <a:cs typeface="Open Sans"/>
              </a:rPr>
              <a:t>R</a:t>
            </a:r>
            <a:r>
              <a:rPr lang="en-US" sz="2000" b="1" i="1" dirty="0" smtClean="0">
                <a:latin typeface="Open Sans"/>
                <a:cs typeface="Open Sans"/>
              </a:rPr>
              <a:t>isk </a:t>
            </a:r>
            <a:r>
              <a:rPr lang="en-US" sz="2000" b="1" i="1" dirty="0" smtClean="0">
                <a:latin typeface="Open Sans"/>
                <a:cs typeface="Open Sans"/>
              </a:rPr>
              <a:t>of breast cancer </a:t>
            </a:r>
            <a:r>
              <a:rPr lang="en-US" sz="2000" b="1" i="1" dirty="0" smtClean="0">
                <a:latin typeface="Open Sans"/>
                <a:cs typeface="Open Sans"/>
              </a:rPr>
              <a:t>before age 70 with </a:t>
            </a:r>
            <a:r>
              <a:rPr lang="en-US" sz="2000" b="1" i="1" dirty="0" smtClean="0">
                <a:latin typeface="Open Sans"/>
                <a:cs typeface="Open Sans"/>
              </a:rPr>
              <a:t>BRCA mutation?</a:t>
            </a:r>
            <a:endParaRPr lang="en-US" sz="2000" i="1" dirty="0" smtClean="0">
              <a:latin typeface="Open Sans"/>
              <a:cs typeface="Open Sans"/>
            </a:endParaRPr>
          </a:p>
          <a:p>
            <a:pPr marL="285750" indent="-285750">
              <a:buFont typeface="Arial"/>
              <a:buChar char="•"/>
            </a:pPr>
            <a:r>
              <a:rPr lang="en-US" sz="2400" b="1" i="1" dirty="0" smtClean="0">
                <a:latin typeface="Open Sans"/>
                <a:cs typeface="Open Sans"/>
              </a:rPr>
              <a:t>2002</a:t>
            </a:r>
            <a:r>
              <a:rPr lang="en-US" sz="2400" i="1" dirty="0" smtClean="0">
                <a:latin typeface="Open Sans"/>
                <a:cs typeface="Open Sans"/>
              </a:rPr>
              <a:t> </a:t>
            </a:r>
            <a:r>
              <a:rPr lang="en-US" sz="2400" i="1" dirty="0" smtClean="0">
                <a:latin typeface="Open Sans"/>
                <a:cs typeface="Open Sans"/>
              </a:rPr>
              <a:t>– </a:t>
            </a:r>
            <a:r>
              <a:rPr lang="en-US" sz="2400" i="1" dirty="0" smtClean="0">
                <a:latin typeface="Open Sans"/>
                <a:cs typeface="Open Sans"/>
              </a:rPr>
              <a:t>71.9%</a:t>
            </a:r>
            <a:endParaRPr lang="en-US" sz="2400" i="1" dirty="0" smtClean="0">
              <a:latin typeface="Open Sans"/>
              <a:cs typeface="Open Sans"/>
            </a:endParaRPr>
          </a:p>
          <a:p>
            <a:pPr marL="285750" indent="-285750">
              <a:buFont typeface="Arial"/>
              <a:buChar char="•"/>
            </a:pPr>
            <a:r>
              <a:rPr lang="en-US" sz="2400" b="1" i="1" dirty="0" smtClean="0">
                <a:latin typeface="Open Sans"/>
                <a:cs typeface="Open Sans"/>
              </a:rPr>
              <a:t>1920</a:t>
            </a:r>
            <a:r>
              <a:rPr lang="en-US" sz="2400" i="1" dirty="0" smtClean="0">
                <a:latin typeface="Open Sans"/>
                <a:cs typeface="Open Sans"/>
              </a:rPr>
              <a:t> – only </a:t>
            </a:r>
            <a:r>
              <a:rPr lang="en-US" sz="2400" i="1" dirty="0" smtClean="0">
                <a:latin typeface="Open Sans"/>
                <a:cs typeface="Open Sans"/>
              </a:rPr>
              <a:t>18.6</a:t>
            </a:r>
            <a:r>
              <a:rPr lang="en-US" sz="2400" i="1" dirty="0" smtClean="0">
                <a:latin typeface="Open Sans"/>
                <a:cs typeface="Open Sans"/>
              </a:rPr>
              <a:t>%</a:t>
            </a:r>
            <a:endParaRPr lang="en-US" sz="2400" i="1" dirty="0" smtClean="0">
              <a:latin typeface="Open Sans"/>
              <a:cs typeface="Open Sans"/>
            </a:endParaRPr>
          </a:p>
          <a:p>
            <a:r>
              <a:rPr lang="en-US" sz="2000" i="1" dirty="0" smtClean="0">
                <a:latin typeface="Open Sans"/>
                <a:cs typeface="Open Sans"/>
              </a:rPr>
              <a:t> We are not helpless victims of our genes</a:t>
            </a:r>
            <a:endParaRPr lang="en-US" sz="2000" i="1" dirty="0">
              <a:latin typeface="Open Sans"/>
              <a:cs typeface="Open Sans"/>
            </a:endParaRPr>
          </a:p>
        </p:txBody>
      </p:sp>
    </p:spTree>
    <p:extLst>
      <p:ext uri="{BB962C8B-B14F-4D97-AF65-F5344CB8AC3E}">
        <p14:creationId xmlns:p14="http://schemas.microsoft.com/office/powerpoint/2010/main" val="21314520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nd touch 1600px.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87500"/>
            <a:ext cx="9198274" cy="6134100"/>
          </a:xfrm>
          <a:prstGeom prst="rect">
            <a:avLst/>
          </a:prstGeom>
        </p:spPr>
      </p:pic>
      <p:sp>
        <p:nvSpPr>
          <p:cNvPr id="3" name="TextBox 2"/>
          <p:cNvSpPr txBox="1"/>
          <p:nvPr/>
        </p:nvSpPr>
        <p:spPr>
          <a:xfrm>
            <a:off x="4436533" y="5654471"/>
            <a:ext cx="4470399" cy="954107"/>
          </a:xfrm>
          <a:prstGeom prst="rect">
            <a:avLst/>
          </a:prstGeom>
          <a:noFill/>
        </p:spPr>
        <p:txBody>
          <a:bodyPr wrap="square" rtlCol="0">
            <a:spAutoFit/>
          </a:bodyPr>
          <a:lstStyle/>
          <a:p>
            <a:r>
              <a:rPr lang="en-US" sz="2800" i="1" dirty="0" smtClean="0">
                <a:latin typeface="Open Sans"/>
                <a:cs typeface="Open Sans"/>
              </a:rPr>
              <a:t>What does compassionate care look like?</a:t>
            </a:r>
            <a:endParaRPr lang="en-US" sz="2800" i="1" dirty="0">
              <a:latin typeface="Open Sans"/>
              <a:cs typeface="Open Sans"/>
            </a:endParaRPr>
          </a:p>
        </p:txBody>
      </p:sp>
    </p:spTree>
    <p:extLst>
      <p:ext uri="{BB962C8B-B14F-4D97-AF65-F5344CB8AC3E}">
        <p14:creationId xmlns:p14="http://schemas.microsoft.com/office/powerpoint/2010/main" val="11539013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wel anastamosi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6192" y="1693334"/>
            <a:ext cx="3301811" cy="2844799"/>
          </a:xfrm>
          <a:prstGeom prst="rect">
            <a:avLst/>
          </a:prstGeom>
        </p:spPr>
      </p:pic>
      <p:pic>
        <p:nvPicPr>
          <p:cNvPr id="4" name="Picture 3" descr="pneumonia.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6935" y="1608668"/>
            <a:ext cx="2980266" cy="3052734"/>
          </a:xfrm>
          <a:prstGeom prst="rect">
            <a:avLst/>
          </a:prstGeom>
        </p:spPr>
      </p:pic>
      <p:pic>
        <p:nvPicPr>
          <p:cNvPr id="2" name="Picture 1" descr="fractured bones.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91735"/>
            <a:ext cx="3314681" cy="3081866"/>
          </a:xfrm>
          <a:prstGeom prst="rect">
            <a:avLst/>
          </a:prstGeom>
        </p:spPr>
      </p:pic>
      <p:cxnSp>
        <p:nvCxnSpPr>
          <p:cNvPr id="6" name="Straight Connector 5"/>
          <p:cNvCxnSpPr/>
          <p:nvPr/>
        </p:nvCxnSpPr>
        <p:spPr>
          <a:xfrm>
            <a:off x="3268133" y="4656667"/>
            <a:ext cx="5994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9467" y="4758267"/>
            <a:ext cx="8415867" cy="1938992"/>
          </a:xfrm>
          <a:prstGeom prst="rect">
            <a:avLst/>
          </a:prstGeom>
          <a:noFill/>
        </p:spPr>
        <p:txBody>
          <a:bodyPr wrap="square" rtlCol="0">
            <a:spAutoFit/>
          </a:bodyPr>
          <a:lstStyle/>
          <a:p>
            <a:r>
              <a:rPr lang="en-US" sz="2400" i="1" dirty="0" smtClean="0">
                <a:latin typeface="Open Sans"/>
                <a:cs typeface="Open Sans"/>
              </a:rPr>
              <a:t>Doctors can ‘fix’ bones with screws and plates, connect bowel with sutures, and treat pneumonia with antibiotics. </a:t>
            </a:r>
            <a:br>
              <a:rPr lang="en-US" sz="2400" i="1" dirty="0" smtClean="0">
                <a:latin typeface="Open Sans"/>
                <a:cs typeface="Open Sans"/>
              </a:rPr>
            </a:br>
            <a:r>
              <a:rPr lang="en-US" sz="2400" i="1" dirty="0" smtClean="0">
                <a:latin typeface="Open Sans"/>
                <a:cs typeface="Open Sans"/>
              </a:rPr>
              <a:t>But the fusing of the bone, the joining of the bowel, and the disappearance of pus from a lung solid with pneumonia,  are all miracles of healing.</a:t>
            </a:r>
            <a:endParaRPr lang="en-US" sz="2400" i="1" dirty="0">
              <a:latin typeface="Open Sans"/>
              <a:cs typeface="Open Sans"/>
            </a:endParaRPr>
          </a:p>
        </p:txBody>
      </p:sp>
    </p:spTree>
    <p:extLst>
      <p:ext uri="{BB962C8B-B14F-4D97-AF65-F5344CB8AC3E}">
        <p14:creationId xmlns:p14="http://schemas.microsoft.com/office/powerpoint/2010/main" val="11065066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30577</TotalTime>
  <Words>2376</Words>
  <Application>Microsoft Macintosh PowerPoint</Application>
  <PresentationFormat>On-screen Show (4:3)</PresentationFormat>
  <Paragraphs>163</Paragraphs>
  <Slides>23</Slides>
  <Notes>18</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383</cp:revision>
  <dcterms:created xsi:type="dcterms:W3CDTF">2013-05-03T05:45:09Z</dcterms:created>
  <dcterms:modified xsi:type="dcterms:W3CDTF">2017-08-20T02:10:18Z</dcterms:modified>
</cp:coreProperties>
</file>