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72" r:id="rId2"/>
    <p:sldMasterId id="2147483684" r:id="rId3"/>
    <p:sldMasterId id="2147483660" r:id="rId4"/>
  </p:sldMasterIdLst>
  <p:notesMasterIdLst>
    <p:notesMasterId r:id="rId15"/>
  </p:notesMasterIdLst>
  <p:handoutMasterIdLst>
    <p:handoutMasterId r:id="rId16"/>
  </p:handoutMasterIdLst>
  <p:sldIdLst>
    <p:sldId id="618" r:id="rId5"/>
    <p:sldId id="619" r:id="rId6"/>
    <p:sldId id="594" r:id="rId7"/>
    <p:sldId id="620" r:id="rId8"/>
    <p:sldId id="603" r:id="rId9"/>
    <p:sldId id="584" r:id="rId10"/>
    <p:sldId id="622" r:id="rId11"/>
    <p:sldId id="624" r:id="rId12"/>
    <p:sldId id="621" r:id="rId13"/>
    <p:sldId id="623"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9CCA4"/>
    <a:srgbClr val="4C007C"/>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7209" autoAdjust="0"/>
  </p:normalViewPr>
  <p:slideViewPr>
    <p:cSldViewPr snapToGrid="0">
      <p:cViewPr>
        <p:scale>
          <a:sx n="75" d="100"/>
          <a:sy n="75" d="100"/>
        </p:scale>
        <p:origin x="-1320" y="376"/>
      </p:cViewPr>
      <p:guideLst>
        <p:guide orient="horz" pos="2160"/>
        <p:guide pos="2880"/>
      </p:guideLst>
    </p:cSldViewPr>
  </p:slideViewPr>
  <p:notesTextViewPr>
    <p:cViewPr>
      <p:scale>
        <a:sx n="100" d="100"/>
        <a:sy n="100" d="100"/>
      </p:scale>
      <p:origin x="0" y="1416"/>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notesMaster" Target="notesMasters/notesMaster1.xml"/><Relationship Id="rId16" Type="http://schemas.openxmlformats.org/officeDocument/2006/relationships/handoutMaster" Target="handoutMasters/handoutMaster1.xml"/><Relationship Id="rId17" Type="http://schemas.openxmlformats.org/officeDocument/2006/relationships/printerSettings" Target="printerSettings/printerSettings1.bin"/><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16D01D8-B925-FB4A-A1BB-C5461BDB293C}" type="datetimeFigureOut">
              <a:rPr lang="en-US" smtClean="0"/>
              <a:t>20/08/17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08E533A-E4B7-C944-AF9C-2AA4FDA37936}" type="slidenum">
              <a:rPr lang="en-US" smtClean="0"/>
              <a:t>‹#›</a:t>
            </a:fld>
            <a:endParaRPr lang="en-US"/>
          </a:p>
        </p:txBody>
      </p:sp>
    </p:spTree>
    <p:extLst>
      <p:ext uri="{BB962C8B-B14F-4D97-AF65-F5344CB8AC3E}">
        <p14:creationId xmlns:p14="http://schemas.microsoft.com/office/powerpoint/2010/main" val="7428401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F864EC1-9F17-764D-98EA-5FD3578AA13C}" type="datetimeFigureOut">
              <a:rPr lang="en-US" smtClean="0"/>
              <a:t>20/08/17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329196E-9E48-DA47-BF95-288C03C89FB1}" type="slidenum">
              <a:rPr lang="en-US" smtClean="0"/>
              <a:t>‹#›</a:t>
            </a:fld>
            <a:endParaRPr lang="en-US"/>
          </a:p>
        </p:txBody>
      </p:sp>
    </p:spTree>
    <p:extLst>
      <p:ext uri="{BB962C8B-B14F-4D97-AF65-F5344CB8AC3E}">
        <p14:creationId xmlns:p14="http://schemas.microsoft.com/office/powerpoint/2010/main" val="87667910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a:t>
            </a:r>
            <a:r>
              <a:rPr lang="en-US" baseline="0" dirty="0" smtClean="0"/>
              <a:t> health professionals, we invest many years of study in developing technical knowledge and skills. But if your only tool is a hammer, every problem looks like a nail. </a:t>
            </a:r>
          </a:p>
          <a:p>
            <a:endParaRPr lang="en-US" baseline="0" dirty="0" smtClean="0"/>
          </a:p>
          <a:p>
            <a:r>
              <a:rPr lang="en-US" baseline="0" dirty="0" smtClean="0"/>
              <a:t>To be truly compassionate practitioners we need to unlearn some of our professional teachings and expand our knowledge of compassionate caring and holistic mind-body-spirit medicine.</a:t>
            </a:r>
            <a:endParaRPr lang="en-US" dirty="0"/>
          </a:p>
        </p:txBody>
      </p:sp>
      <p:sp>
        <p:nvSpPr>
          <p:cNvPr id="4" name="Slide Number Placeholder 3"/>
          <p:cNvSpPr>
            <a:spLocks noGrp="1"/>
          </p:cNvSpPr>
          <p:nvPr>
            <p:ph type="sldNum" sz="quarter" idx="10"/>
          </p:nvPr>
        </p:nvSpPr>
        <p:spPr/>
        <p:txBody>
          <a:bodyPr/>
          <a:lstStyle/>
          <a:p>
            <a:fld id="{D329196E-9E48-DA47-BF95-288C03C89FB1}" type="slidenum">
              <a:rPr lang="en-US" smtClean="0"/>
              <a:t>2</a:t>
            </a:fld>
            <a:endParaRPr lang="en-US"/>
          </a:p>
        </p:txBody>
      </p:sp>
    </p:spTree>
    <p:extLst>
      <p:ext uri="{BB962C8B-B14F-4D97-AF65-F5344CB8AC3E}">
        <p14:creationId xmlns:p14="http://schemas.microsoft.com/office/powerpoint/2010/main" val="26793057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is an invitation to share a personal story and to be vulnerable.</a:t>
            </a:r>
          </a:p>
          <a:p>
            <a:endParaRPr lang="en-US" dirty="0" smtClean="0"/>
          </a:p>
          <a:p>
            <a:r>
              <a:rPr lang="en-US" dirty="0" smtClean="0"/>
              <a:t>Your greatest leadership power is not persuasion, it’s vulnerability. When you humbly</a:t>
            </a:r>
            <a:r>
              <a:rPr lang="en-US" baseline="0" dirty="0" smtClean="0"/>
              <a:t> admit mistakes, failures, or how you had to change yourself to be more effective – then you open the hearts and minds of your audience. You make it OK for others to question their attitudes and practice.</a:t>
            </a:r>
            <a:endParaRPr lang="en-US" dirty="0"/>
          </a:p>
        </p:txBody>
      </p:sp>
      <p:sp>
        <p:nvSpPr>
          <p:cNvPr id="4" name="Slide Number Placeholder 3"/>
          <p:cNvSpPr>
            <a:spLocks noGrp="1"/>
          </p:cNvSpPr>
          <p:nvPr>
            <p:ph type="sldNum" sz="quarter" idx="10"/>
          </p:nvPr>
        </p:nvSpPr>
        <p:spPr/>
        <p:txBody>
          <a:bodyPr/>
          <a:lstStyle/>
          <a:p>
            <a:fld id="{D329196E-9E48-DA47-BF95-288C03C89FB1}" type="slidenum">
              <a:rPr lang="en-US" smtClean="0"/>
              <a:t>3</a:t>
            </a:fld>
            <a:endParaRPr lang="en-US"/>
          </a:p>
        </p:txBody>
      </p:sp>
    </p:spTree>
    <p:extLst>
      <p:ext uri="{BB962C8B-B14F-4D97-AF65-F5344CB8AC3E}">
        <p14:creationId xmlns:p14="http://schemas.microsoft.com/office/powerpoint/2010/main" val="14425368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is more</a:t>
            </a:r>
            <a:r>
              <a:rPr lang="en-US" baseline="0" dirty="0" smtClean="0"/>
              <a:t> to evidence than narrow, reductionist bio-medical research. As the slide collections on clinical outcomes and mind-body medicine show, compassionate care is based on really solid science and evidence.</a:t>
            </a:r>
            <a:endParaRPr lang="en-US" dirty="0"/>
          </a:p>
        </p:txBody>
      </p:sp>
      <p:sp>
        <p:nvSpPr>
          <p:cNvPr id="4" name="Slide Number Placeholder 3"/>
          <p:cNvSpPr>
            <a:spLocks noGrp="1"/>
          </p:cNvSpPr>
          <p:nvPr>
            <p:ph type="sldNum" sz="quarter" idx="10"/>
          </p:nvPr>
        </p:nvSpPr>
        <p:spPr/>
        <p:txBody>
          <a:bodyPr/>
          <a:lstStyle/>
          <a:p>
            <a:fld id="{D329196E-9E48-DA47-BF95-288C03C89FB1}" type="slidenum">
              <a:rPr lang="en-US" smtClean="0"/>
              <a:t>4</a:t>
            </a:fld>
            <a:endParaRPr lang="en-US"/>
          </a:p>
        </p:txBody>
      </p:sp>
    </p:spTree>
    <p:extLst>
      <p:ext uri="{BB962C8B-B14F-4D97-AF65-F5344CB8AC3E}">
        <p14:creationId xmlns:p14="http://schemas.microsoft.com/office/powerpoint/2010/main" val="18909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Maybe you can tell a story to illustrate this point?</a:t>
            </a:r>
            <a:endParaRPr lang="en-US" dirty="0"/>
          </a:p>
        </p:txBody>
      </p:sp>
      <p:sp>
        <p:nvSpPr>
          <p:cNvPr id="4" name="Slide Number Placeholder 3"/>
          <p:cNvSpPr>
            <a:spLocks noGrp="1"/>
          </p:cNvSpPr>
          <p:nvPr>
            <p:ph type="sldNum" sz="quarter" idx="10"/>
          </p:nvPr>
        </p:nvSpPr>
        <p:spPr/>
        <p:txBody>
          <a:bodyPr/>
          <a:lstStyle/>
          <a:p>
            <a:fld id="{D329196E-9E48-DA47-BF95-288C03C89FB1}" type="slidenum">
              <a:rPr lang="en-US" smtClean="0"/>
              <a:t>5</a:t>
            </a:fld>
            <a:endParaRPr lang="en-US"/>
          </a:p>
        </p:txBody>
      </p:sp>
    </p:spTree>
    <p:extLst>
      <p:ext uri="{BB962C8B-B14F-4D97-AF65-F5344CB8AC3E}">
        <p14:creationId xmlns:p14="http://schemas.microsoft.com/office/powerpoint/2010/main" val="41315514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Hearts in Healthcare we have done hundreds of workshop with health professionals asking them to share stories of deep connection to patients/clients. One of the archetypal stories that emerges, time after time, is the capacity for a health professional to sit alongside people in their deepest distress and darkest</a:t>
            </a:r>
            <a:r>
              <a:rPr lang="en-US" baseline="0" dirty="0" smtClean="0"/>
              <a:t> places, offering only compassion and silence.</a:t>
            </a:r>
          </a:p>
          <a:p>
            <a:endParaRPr lang="en-US" baseline="0" dirty="0" smtClean="0"/>
          </a:p>
          <a:p>
            <a:r>
              <a:rPr lang="en-US" baseline="0" dirty="0" smtClean="0"/>
              <a:t>The willingness of someone to sit with you and hold space in your darkest times is profoundly validating. Even when you believe you are utterly worthless and hateful, to experience the willingness of another to sit with you in love, compassion, and non-judgment is profoundly healing. We have heard many stories of life-transforming change in these circumstances, for instance of recovery from a deeply suicidal state or years of depression.</a:t>
            </a:r>
          </a:p>
          <a:p>
            <a:endParaRPr lang="en-US" baseline="0" dirty="0" smtClean="0"/>
          </a:p>
          <a:p>
            <a:r>
              <a:rPr lang="en-US" baseline="0" dirty="0" smtClean="0"/>
              <a:t>To act in this way requires great courage on the part of the health professional, to enter in to the world of pain with the patient or client, and to take professional risks by refusing to jump in with treatments or other rescue measures such as calling the police or ambulance.</a:t>
            </a:r>
            <a:endParaRPr lang="en-US" dirty="0"/>
          </a:p>
        </p:txBody>
      </p:sp>
      <p:sp>
        <p:nvSpPr>
          <p:cNvPr id="4" name="Slide Number Placeholder 3"/>
          <p:cNvSpPr>
            <a:spLocks noGrp="1"/>
          </p:cNvSpPr>
          <p:nvPr>
            <p:ph type="sldNum" sz="quarter" idx="10"/>
          </p:nvPr>
        </p:nvSpPr>
        <p:spPr/>
        <p:txBody>
          <a:bodyPr/>
          <a:lstStyle/>
          <a:p>
            <a:fld id="{D329196E-9E48-DA47-BF95-288C03C89FB1}" type="slidenum">
              <a:rPr lang="en-US" smtClean="0"/>
              <a:t>6</a:t>
            </a:fld>
            <a:endParaRPr lang="en-US"/>
          </a:p>
        </p:txBody>
      </p:sp>
    </p:spTree>
    <p:extLst>
      <p:ext uri="{BB962C8B-B14F-4D97-AF65-F5344CB8AC3E}">
        <p14:creationId xmlns:p14="http://schemas.microsoft.com/office/powerpoint/2010/main" val="19147523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Family members bear the brunt of caring for people with serious</a:t>
            </a:r>
            <a:r>
              <a:rPr lang="en-US" baseline="0" dirty="0" smtClean="0"/>
              <a:t> mental illness, whether it’s depression, self-harm, suicide attempts, mania or psychotic illness. In our experience, families are often given no support or education at all.</a:t>
            </a:r>
          </a:p>
          <a:p>
            <a:endParaRPr lang="en-US" baseline="0" dirty="0" smtClean="0"/>
          </a:p>
          <a:p>
            <a:r>
              <a:rPr lang="en-US" baseline="0" dirty="0" smtClean="0"/>
              <a:t>For instance, parents of suicidal teens or young adults may go through months or years of harrowing experience trying to support their loved ones and to keep them alive. There may be an overwhelming burden of anxiety, fear, shame, depression and emotional exhaustion.</a:t>
            </a:r>
          </a:p>
          <a:p>
            <a:endParaRPr lang="en-US" baseline="0" dirty="0" smtClean="0"/>
          </a:p>
          <a:p>
            <a:r>
              <a:rPr lang="en-US" baseline="0" dirty="0" smtClean="0"/>
              <a:t>Teaching family members simple techniques like ‘emotional validation’ can make a world of difference (see for instance, https://</a:t>
            </a:r>
            <a:r>
              <a:rPr lang="en-US" baseline="0" dirty="0" err="1" smtClean="0"/>
              <a:t>bpdfamily.com</a:t>
            </a:r>
            <a:r>
              <a:rPr lang="en-US" baseline="0" dirty="0" smtClean="0"/>
              <a:t>/content/communication-skills-</a:t>
            </a:r>
            <a:r>
              <a:rPr lang="en-US" baseline="0" dirty="0" err="1" smtClean="0"/>
              <a:t>dont</a:t>
            </a:r>
            <a:r>
              <a:rPr lang="en-US" baseline="0" dirty="0" smtClean="0"/>
              <a:t>-be-invalidating).</a:t>
            </a:r>
          </a:p>
          <a:p>
            <a:endParaRPr lang="en-US" baseline="0" dirty="0" smtClean="0"/>
          </a:p>
          <a:p>
            <a:r>
              <a:rPr lang="en-US" baseline="0" dirty="0" smtClean="0"/>
              <a:t>In addition, treating the mental illness as an individual ‘pathology’ without regard to social and family dynamics is absurd. Compassionate care of the person experiencing mental illness should always envelop the immediate family and </a:t>
            </a:r>
            <a:r>
              <a:rPr lang="en-US" baseline="0" dirty="0" err="1" smtClean="0"/>
              <a:t>carers</a:t>
            </a:r>
            <a:r>
              <a:rPr lang="en-US" baseline="0" dirty="0" smtClean="0"/>
              <a:t> in compassionate support and education.</a:t>
            </a:r>
            <a:endParaRPr lang="en-US" dirty="0"/>
          </a:p>
        </p:txBody>
      </p:sp>
      <p:sp>
        <p:nvSpPr>
          <p:cNvPr id="4" name="Slide Number Placeholder 3"/>
          <p:cNvSpPr>
            <a:spLocks noGrp="1"/>
          </p:cNvSpPr>
          <p:nvPr>
            <p:ph type="sldNum" sz="quarter" idx="10"/>
          </p:nvPr>
        </p:nvSpPr>
        <p:spPr/>
        <p:txBody>
          <a:bodyPr/>
          <a:lstStyle/>
          <a:p>
            <a:fld id="{D329196E-9E48-DA47-BF95-288C03C89FB1}" type="slidenum">
              <a:rPr lang="en-US" smtClean="0"/>
              <a:t>7</a:t>
            </a:fld>
            <a:endParaRPr lang="en-US"/>
          </a:p>
        </p:txBody>
      </p:sp>
    </p:spTree>
    <p:extLst>
      <p:ext uri="{BB962C8B-B14F-4D97-AF65-F5344CB8AC3E}">
        <p14:creationId xmlns:p14="http://schemas.microsoft.com/office/powerpoint/2010/main" val="19691933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solidFill>
                  <a:srgbClr val="FFFFFF"/>
                </a:solidFill>
                <a:effectLst>
                  <a:outerShdw blurRad="50800" dist="38100" dir="2700000" algn="tl" rotWithShape="0">
                    <a:srgbClr val="000000">
                      <a:alpha val="43000"/>
                    </a:srgbClr>
                  </a:outerShdw>
                </a:effectLst>
                <a:latin typeface="+mn-lt"/>
                <a:cs typeface="Calibri"/>
              </a:rPr>
              <a:t>An article on the Hearts in Healthcare website: http://</a:t>
            </a:r>
            <a:r>
              <a:rPr lang="en-US" sz="1200" dirty="0" err="1" smtClean="0">
                <a:solidFill>
                  <a:srgbClr val="FFFFFF"/>
                </a:solidFill>
                <a:effectLst>
                  <a:outerShdw blurRad="50800" dist="38100" dir="2700000" algn="tl" rotWithShape="0">
                    <a:srgbClr val="000000">
                      <a:alpha val="43000"/>
                    </a:srgbClr>
                  </a:outerShdw>
                </a:effectLst>
                <a:latin typeface="+mn-lt"/>
                <a:cs typeface="Calibri"/>
              </a:rPr>
              <a:t>heartsinhealthcare.com</a:t>
            </a:r>
            <a:r>
              <a:rPr lang="en-US" sz="1200" dirty="0" smtClean="0">
                <a:solidFill>
                  <a:srgbClr val="FFFFFF"/>
                </a:solidFill>
                <a:effectLst>
                  <a:outerShdw blurRad="50800" dist="38100" dir="2700000" algn="tl" rotWithShape="0">
                    <a:srgbClr val="000000">
                      <a:alpha val="43000"/>
                    </a:srgbClr>
                  </a:outerShdw>
                </a:effectLst>
                <a:latin typeface="+mn-lt"/>
                <a:cs typeface="Calibri"/>
              </a:rPr>
              <a:t>/doctors-</a:t>
            </a:r>
            <a:r>
              <a:rPr lang="en-US" sz="1200" dirty="0" err="1" smtClean="0">
                <a:solidFill>
                  <a:srgbClr val="FFFFFF"/>
                </a:solidFill>
                <a:effectLst>
                  <a:outerShdw blurRad="50800" dist="38100" dir="2700000" algn="tl" rotWithShape="0">
                    <a:srgbClr val="000000">
                      <a:alpha val="43000"/>
                    </a:srgbClr>
                  </a:outerShdw>
                </a:effectLst>
                <a:latin typeface="+mn-lt"/>
                <a:cs typeface="Calibri"/>
              </a:rPr>
              <a:t>dont</a:t>
            </a:r>
            <a:r>
              <a:rPr lang="en-US" sz="1200" dirty="0" smtClean="0">
                <a:solidFill>
                  <a:srgbClr val="FFFFFF"/>
                </a:solidFill>
                <a:effectLst>
                  <a:outerShdw blurRad="50800" dist="38100" dir="2700000" algn="tl" rotWithShape="0">
                    <a:srgbClr val="000000">
                      <a:alpha val="43000"/>
                    </a:srgbClr>
                  </a:outerShdw>
                </a:effectLst>
                <a:latin typeface="+mn-lt"/>
                <a:cs typeface="Calibri"/>
              </a:rPr>
              <a:t>-cry/</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smtClean="0">
              <a:solidFill>
                <a:srgbClr val="FFFFFF"/>
              </a:solidFill>
              <a:effectLst>
                <a:outerShdw blurRad="50800" dist="38100" dir="2700000" algn="tl" rotWithShape="0">
                  <a:srgbClr val="000000">
                    <a:alpha val="43000"/>
                  </a:srgbClr>
                </a:outerShdw>
              </a:effectLst>
              <a:latin typeface="+mn-lt"/>
              <a:cs typeface="Calibri"/>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solidFill>
                  <a:srgbClr val="FFFFFF"/>
                </a:solidFill>
                <a:effectLst>
                  <a:outerShdw blurRad="50800" dist="38100" dir="2700000" algn="tl" rotWithShape="0">
                    <a:srgbClr val="000000">
                      <a:alpha val="43000"/>
                    </a:srgbClr>
                  </a:outerShdw>
                </a:effectLst>
                <a:latin typeface="+mn-lt"/>
                <a:cs typeface="Calibri"/>
              </a:rPr>
              <a:t>If we are to have a fully compassionate healthcare system, we need to change models of professionalism. In this article I tell the story of a time when I shared tears with a patient. I think it is sometime appropriate to show emotions to patients or family members when faced with overwhelming loss or tragedy – it makes us human. When we develop the capacity for mindfulness and emotional regulation, we can remain professional and skillfully </a:t>
            </a:r>
            <a:r>
              <a:rPr lang="en-US" sz="1200" baseline="0" dirty="0" smtClean="0">
                <a:solidFill>
                  <a:srgbClr val="FFFFFF"/>
                </a:solidFill>
                <a:effectLst>
                  <a:outerShdw blurRad="50800" dist="38100" dir="2700000" algn="tl" rotWithShape="0">
                    <a:srgbClr val="000000">
                      <a:alpha val="43000"/>
                    </a:srgbClr>
                  </a:outerShdw>
                </a:effectLst>
                <a:latin typeface="+mn-lt"/>
                <a:cs typeface="Calibri"/>
              </a:rPr>
              <a:t>aware of our behavior and impact on others while still showing emotion. In these circumstances, I sometime ask patients if they would like a hug – often they do.</a:t>
            </a:r>
            <a:endParaRPr lang="en-US" sz="1200" dirty="0" smtClean="0">
              <a:solidFill>
                <a:srgbClr val="FFFFFF"/>
              </a:solidFill>
              <a:effectLst>
                <a:outerShdw blurRad="50800" dist="38100" dir="2700000" algn="tl" rotWithShape="0">
                  <a:srgbClr val="000000">
                    <a:alpha val="43000"/>
                  </a:srgbClr>
                </a:outerShdw>
              </a:effectLst>
              <a:latin typeface="+mn-lt"/>
              <a:cs typeface="Calibri"/>
            </a:endParaRPr>
          </a:p>
          <a:p>
            <a:endParaRPr lang="en-US" dirty="0"/>
          </a:p>
        </p:txBody>
      </p:sp>
      <p:sp>
        <p:nvSpPr>
          <p:cNvPr id="4" name="Slide Number Placeholder 3"/>
          <p:cNvSpPr>
            <a:spLocks noGrp="1"/>
          </p:cNvSpPr>
          <p:nvPr>
            <p:ph type="sldNum" sz="quarter" idx="10"/>
          </p:nvPr>
        </p:nvSpPr>
        <p:spPr/>
        <p:txBody>
          <a:bodyPr/>
          <a:lstStyle/>
          <a:p>
            <a:fld id="{D329196E-9E48-DA47-BF95-288C03C89FB1}" type="slidenum">
              <a:rPr lang="en-US" smtClean="0"/>
              <a:t>9</a:t>
            </a:fld>
            <a:endParaRPr lang="en-US"/>
          </a:p>
        </p:txBody>
      </p:sp>
    </p:spTree>
    <p:extLst>
      <p:ext uri="{BB962C8B-B14F-4D97-AF65-F5344CB8AC3E}">
        <p14:creationId xmlns:p14="http://schemas.microsoft.com/office/powerpoint/2010/main" val="35372722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err="1" smtClean="0">
                <a:solidFill>
                  <a:schemeClr val="tx1"/>
                </a:solidFill>
                <a:latin typeface="+mn-lt"/>
                <a:ea typeface="+mn-ea"/>
                <a:cs typeface="+mn-cs"/>
              </a:rPr>
              <a:t>Remen</a:t>
            </a:r>
            <a:r>
              <a:rPr lang="en-US" sz="1200" kern="1200" dirty="0" smtClean="0">
                <a:solidFill>
                  <a:schemeClr val="tx1"/>
                </a:solidFill>
                <a:latin typeface="+mn-lt"/>
                <a:ea typeface="+mn-ea"/>
                <a:cs typeface="+mn-cs"/>
              </a:rPr>
              <a:t> RN. In the service of life. Noetic Sciences Review. 1996;37(Spring 1996):24.</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Rachel Naomi </a:t>
            </a:r>
            <a:r>
              <a:rPr lang="en-US" sz="1200" kern="1200" dirty="0" err="1" smtClean="0">
                <a:solidFill>
                  <a:schemeClr val="tx1"/>
                </a:solidFill>
                <a:latin typeface="+mn-lt"/>
                <a:ea typeface="+mn-ea"/>
                <a:cs typeface="+mn-cs"/>
              </a:rPr>
              <a:t>Remen</a:t>
            </a:r>
            <a:r>
              <a:rPr lang="en-US" sz="1200" kern="1200" dirty="0" smtClean="0">
                <a:solidFill>
                  <a:schemeClr val="tx1"/>
                </a:solidFill>
                <a:latin typeface="+mn-lt"/>
                <a:ea typeface="+mn-ea"/>
                <a:cs typeface="+mn-cs"/>
              </a:rPr>
              <a:t> is a (retired) physician in the USA who was a pioneer in compassionate medicine and healing practice. She’s the author of the wonderful book, “Kitchen Table Wisdom”.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In this brief</a:t>
            </a:r>
            <a:r>
              <a:rPr lang="en-US" sz="1200" kern="1200" baseline="0" dirty="0" smtClean="0">
                <a:solidFill>
                  <a:schemeClr val="tx1"/>
                </a:solidFill>
                <a:latin typeface="+mn-lt"/>
                <a:ea typeface="+mn-ea"/>
                <a:cs typeface="+mn-cs"/>
              </a:rPr>
              <a:t> essay she talks about three different modes of relating to patients, fixing, helping and service. The distinction is hugely important.</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“Fixing’ is the mode of practice I followed through most of my career as a medical specialist. I thought it was my job to diagnose problems and offer treatments – I wanted to ‘fix’ the patient using the knowledge, skill and expertise I had developed in many years of training. In this mode of relating, the patient is an entirely passive and helpless participant. The mode of ‘fixing’ sees the patient as a machine, not as a person.</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‘Helping’ seems like a kinder and more compassionate mode of relating to a patient – we all want to help people in need. But every time we help a patient, we are judging them to be helpless to address their own problems. If we always rescue and help the patient, they will never develop the capacity to heal themselves. Once again, the clinician often sets the agenda.</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Serving is an entirely different and humble way of relating to the patient, whom we believe has great powers of self-healing. It’s the patient who sets the agenda for care. After listening carefully to the patient and fully understanding their story, we humbly offer our knowledge, skills and power in service to the patient’s life and the patient’s concerns. This is the pathway to healing. We perceive the patient is the expert in themselves, we no longer need to be the expert and to have all the answers. When we truly serve </a:t>
            </a:r>
            <a:r>
              <a:rPr lang="en-US" sz="1200" kern="1200" baseline="0" smtClean="0">
                <a:solidFill>
                  <a:schemeClr val="tx1"/>
                </a:solidFill>
                <a:latin typeface="+mn-lt"/>
                <a:ea typeface="+mn-ea"/>
                <a:cs typeface="+mn-cs"/>
              </a:rPr>
              <a:t>our patients, </a:t>
            </a:r>
            <a:r>
              <a:rPr lang="en-US" sz="1200" kern="1200" baseline="0" dirty="0" smtClean="0">
                <a:solidFill>
                  <a:schemeClr val="tx1"/>
                </a:solidFill>
                <a:latin typeface="+mn-lt"/>
                <a:ea typeface="+mn-ea"/>
                <a:cs typeface="+mn-cs"/>
              </a:rPr>
              <a:t>we find great joy in </a:t>
            </a:r>
            <a:r>
              <a:rPr lang="en-US" sz="1200" kern="1200" baseline="0" smtClean="0">
                <a:solidFill>
                  <a:schemeClr val="tx1"/>
                </a:solidFill>
                <a:latin typeface="+mn-lt"/>
                <a:ea typeface="+mn-ea"/>
                <a:cs typeface="+mn-cs"/>
              </a:rPr>
              <a:t>our work.</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329196E-9E48-DA47-BF95-288C03C89FB1}" type="slidenum">
              <a:rPr lang="en-US" smtClean="0"/>
              <a:t>10</a:t>
            </a:fld>
            <a:endParaRPr lang="en-US"/>
          </a:p>
        </p:txBody>
      </p:sp>
    </p:spTree>
    <p:extLst>
      <p:ext uri="{BB962C8B-B14F-4D97-AF65-F5344CB8AC3E}">
        <p14:creationId xmlns:p14="http://schemas.microsoft.com/office/powerpoint/2010/main" val="4321337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a:prstGeom prst="rect">
            <a:avLst/>
          </a:prstGeom>
        </p:spPr>
        <p:txBody>
          <a:bodyPr/>
          <a:lstStyle/>
          <a:p>
            <a:r>
              <a:rPr lang="en-AU"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smtClean="0"/>
              <a:t>Click to edit Master subtitle style</a:t>
            </a:r>
            <a:endParaRPr lang="en-US"/>
          </a:p>
        </p:txBody>
      </p:sp>
      <p:sp>
        <p:nvSpPr>
          <p:cNvPr id="4" name="Date Placeholder 3"/>
          <p:cNvSpPr>
            <a:spLocks noGrp="1"/>
          </p:cNvSpPr>
          <p:nvPr>
            <p:ph type="dt" sz="half" idx="10"/>
          </p:nvPr>
        </p:nvSpPr>
        <p:spPr/>
        <p:txBody>
          <a:bodyPr/>
          <a:lstStyle/>
          <a:p>
            <a:fld id="{31291203-2A03-0648-9C92-E5FF73424428}" type="datetimeFigureOut">
              <a:rPr lang="en-US" smtClean="0"/>
              <a:t>20/08/17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78CF71-2EC9-DC4C-8C14-A59E16CFC26E}" type="slidenum">
              <a:rPr lang="en-US" smtClean="0"/>
              <a:t>‹#›</a:t>
            </a:fld>
            <a:endParaRPr lang="en-US"/>
          </a:p>
        </p:txBody>
      </p:sp>
    </p:spTree>
    <p:extLst>
      <p:ext uri="{BB962C8B-B14F-4D97-AF65-F5344CB8AC3E}">
        <p14:creationId xmlns:p14="http://schemas.microsoft.com/office/powerpoint/2010/main" val="37592932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385739" y="3729040"/>
            <a:ext cx="3217333" cy="1029229"/>
          </a:xfrm>
          <a:prstGeom prst="rect">
            <a:avLst/>
          </a:prstGeom>
        </p:spPr>
        <p:txBody>
          <a:bodyPr/>
          <a:lstStyle/>
          <a:p>
            <a:r>
              <a:rPr lang="en-AU"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31291203-2A03-0648-9C92-E5FF73424428}" type="datetimeFigureOut">
              <a:rPr lang="en-US" smtClean="0"/>
              <a:t>20/08/17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78CF71-2EC9-DC4C-8C14-A59E16CFC26E}" type="slidenum">
              <a:rPr lang="en-US" smtClean="0"/>
              <a:t>‹#›</a:t>
            </a:fld>
            <a:endParaRPr lang="en-US"/>
          </a:p>
        </p:txBody>
      </p:sp>
    </p:spTree>
    <p:extLst>
      <p:ext uri="{BB962C8B-B14F-4D97-AF65-F5344CB8AC3E}">
        <p14:creationId xmlns:p14="http://schemas.microsoft.com/office/powerpoint/2010/main" val="41665085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a:prstGeom prst="rect">
            <a:avLst/>
          </a:prstGeom>
        </p:spPr>
        <p:txBody>
          <a:bodyPr vert="eaVert"/>
          <a:lstStyle/>
          <a:p>
            <a:r>
              <a:rPr lang="en-AU"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31291203-2A03-0648-9C92-E5FF73424428}" type="datetimeFigureOut">
              <a:rPr lang="en-US" smtClean="0"/>
              <a:t>20/08/17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78CF71-2EC9-DC4C-8C14-A59E16CFC26E}" type="slidenum">
              <a:rPr lang="en-US" smtClean="0"/>
              <a:t>‹#›</a:t>
            </a:fld>
            <a:endParaRPr lang="en-US"/>
          </a:p>
        </p:txBody>
      </p:sp>
    </p:spTree>
    <p:extLst>
      <p:ext uri="{BB962C8B-B14F-4D97-AF65-F5344CB8AC3E}">
        <p14:creationId xmlns:p14="http://schemas.microsoft.com/office/powerpoint/2010/main" val="31150872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AU"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smtClean="0"/>
              <a:t>Click to edit Master subtitle style</a:t>
            </a:r>
            <a:endParaRPr lang="en-US"/>
          </a:p>
        </p:txBody>
      </p:sp>
      <p:sp>
        <p:nvSpPr>
          <p:cNvPr id="4" name="Date Placeholder 3"/>
          <p:cNvSpPr>
            <a:spLocks noGrp="1"/>
          </p:cNvSpPr>
          <p:nvPr>
            <p:ph type="dt" sz="half" idx="10"/>
          </p:nvPr>
        </p:nvSpPr>
        <p:spPr/>
        <p:txBody>
          <a:bodyPr/>
          <a:lstStyle/>
          <a:p>
            <a:fld id="{31291203-2A03-0648-9C92-E5FF73424428}" type="datetimeFigureOut">
              <a:rPr lang="en-US" smtClean="0"/>
              <a:t>20/08/17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78CF71-2EC9-DC4C-8C14-A59E16CFC26E}" type="slidenum">
              <a:rPr lang="en-US" smtClean="0"/>
              <a:t>‹#›</a:t>
            </a:fld>
            <a:endParaRPr lang="en-US"/>
          </a:p>
        </p:txBody>
      </p:sp>
    </p:spTree>
    <p:extLst>
      <p:ext uri="{BB962C8B-B14F-4D97-AF65-F5344CB8AC3E}">
        <p14:creationId xmlns:p14="http://schemas.microsoft.com/office/powerpoint/2010/main" val="37618046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idx="1"/>
          </p:nvPr>
        </p:nvSpPr>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31291203-2A03-0648-9C92-E5FF73424428}" type="datetimeFigureOut">
              <a:rPr lang="en-US" smtClean="0"/>
              <a:t>20/08/17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78CF71-2EC9-DC4C-8C14-A59E16CFC26E}" type="slidenum">
              <a:rPr lang="en-US" smtClean="0"/>
              <a:t>‹#›</a:t>
            </a:fld>
            <a:endParaRPr lang="en-US"/>
          </a:p>
        </p:txBody>
      </p:sp>
    </p:spTree>
    <p:extLst>
      <p:ext uri="{BB962C8B-B14F-4D97-AF65-F5344CB8AC3E}">
        <p14:creationId xmlns:p14="http://schemas.microsoft.com/office/powerpoint/2010/main" val="25340880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AU"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smtClean="0"/>
              <a:t>Click to edit Master text styles</a:t>
            </a:r>
          </a:p>
        </p:txBody>
      </p:sp>
      <p:sp>
        <p:nvSpPr>
          <p:cNvPr id="4" name="Date Placeholder 3"/>
          <p:cNvSpPr>
            <a:spLocks noGrp="1"/>
          </p:cNvSpPr>
          <p:nvPr>
            <p:ph type="dt" sz="half" idx="10"/>
          </p:nvPr>
        </p:nvSpPr>
        <p:spPr/>
        <p:txBody>
          <a:bodyPr/>
          <a:lstStyle/>
          <a:p>
            <a:fld id="{31291203-2A03-0648-9C92-E5FF73424428}" type="datetimeFigureOut">
              <a:rPr lang="en-US" smtClean="0"/>
              <a:t>20/08/17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78CF71-2EC9-DC4C-8C14-A59E16CFC26E}" type="slidenum">
              <a:rPr lang="en-US" smtClean="0"/>
              <a:t>‹#›</a:t>
            </a:fld>
            <a:endParaRPr lang="en-US"/>
          </a:p>
        </p:txBody>
      </p:sp>
    </p:spTree>
    <p:extLst>
      <p:ext uri="{BB962C8B-B14F-4D97-AF65-F5344CB8AC3E}">
        <p14:creationId xmlns:p14="http://schemas.microsoft.com/office/powerpoint/2010/main" val="18686798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Date Placeholder 4"/>
          <p:cNvSpPr>
            <a:spLocks noGrp="1"/>
          </p:cNvSpPr>
          <p:nvPr>
            <p:ph type="dt" sz="half" idx="10"/>
          </p:nvPr>
        </p:nvSpPr>
        <p:spPr/>
        <p:txBody>
          <a:bodyPr/>
          <a:lstStyle/>
          <a:p>
            <a:fld id="{31291203-2A03-0648-9C92-E5FF73424428}" type="datetimeFigureOut">
              <a:rPr lang="en-US" smtClean="0"/>
              <a:t>20/08/17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78CF71-2EC9-DC4C-8C14-A59E16CFC26E}" type="slidenum">
              <a:rPr lang="en-US" smtClean="0"/>
              <a:t>‹#›</a:t>
            </a:fld>
            <a:endParaRPr lang="en-US"/>
          </a:p>
        </p:txBody>
      </p:sp>
    </p:spTree>
    <p:extLst>
      <p:ext uri="{BB962C8B-B14F-4D97-AF65-F5344CB8AC3E}">
        <p14:creationId xmlns:p14="http://schemas.microsoft.com/office/powerpoint/2010/main" val="7252361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Text Placeholder 4"/>
          <p:cNvSpPr>
            <a:spLocks noGrp="1"/>
          </p:cNvSpPr>
          <p:nvPr>
            <p:ph type="body" sz="quarter" idx="3"/>
          </p:nvPr>
        </p:nvSpPr>
        <p:spPr>
          <a:xfrm>
            <a:off x="4645031"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7" name="Date Placeholder 6"/>
          <p:cNvSpPr>
            <a:spLocks noGrp="1"/>
          </p:cNvSpPr>
          <p:nvPr>
            <p:ph type="dt" sz="half" idx="10"/>
          </p:nvPr>
        </p:nvSpPr>
        <p:spPr/>
        <p:txBody>
          <a:bodyPr/>
          <a:lstStyle/>
          <a:p>
            <a:fld id="{31291203-2A03-0648-9C92-E5FF73424428}" type="datetimeFigureOut">
              <a:rPr lang="en-US" smtClean="0"/>
              <a:t>20/08/17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78CF71-2EC9-DC4C-8C14-A59E16CFC26E}" type="slidenum">
              <a:rPr lang="en-US" smtClean="0"/>
              <a:t>‹#›</a:t>
            </a:fld>
            <a:endParaRPr lang="en-US"/>
          </a:p>
        </p:txBody>
      </p:sp>
    </p:spTree>
    <p:extLst>
      <p:ext uri="{BB962C8B-B14F-4D97-AF65-F5344CB8AC3E}">
        <p14:creationId xmlns:p14="http://schemas.microsoft.com/office/powerpoint/2010/main" val="25664631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Date Placeholder 2"/>
          <p:cNvSpPr>
            <a:spLocks noGrp="1"/>
          </p:cNvSpPr>
          <p:nvPr>
            <p:ph type="dt" sz="half" idx="10"/>
          </p:nvPr>
        </p:nvSpPr>
        <p:spPr/>
        <p:txBody>
          <a:bodyPr/>
          <a:lstStyle/>
          <a:p>
            <a:fld id="{31291203-2A03-0648-9C92-E5FF73424428}" type="datetimeFigureOut">
              <a:rPr lang="en-US" smtClean="0"/>
              <a:t>20/08/17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78CF71-2EC9-DC4C-8C14-A59E16CFC26E}" type="slidenum">
              <a:rPr lang="en-US" smtClean="0"/>
              <a:t>‹#›</a:t>
            </a:fld>
            <a:endParaRPr lang="en-US"/>
          </a:p>
        </p:txBody>
      </p:sp>
    </p:spTree>
    <p:extLst>
      <p:ext uri="{BB962C8B-B14F-4D97-AF65-F5344CB8AC3E}">
        <p14:creationId xmlns:p14="http://schemas.microsoft.com/office/powerpoint/2010/main" val="16877908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291203-2A03-0648-9C92-E5FF73424428}" type="datetimeFigureOut">
              <a:rPr lang="en-US" smtClean="0"/>
              <a:t>20/08/17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78CF71-2EC9-DC4C-8C14-A59E16CFC26E}" type="slidenum">
              <a:rPr lang="en-US" smtClean="0"/>
              <a:t>‹#›</a:t>
            </a:fld>
            <a:endParaRPr lang="en-US"/>
          </a:p>
        </p:txBody>
      </p:sp>
    </p:spTree>
    <p:extLst>
      <p:ext uri="{BB962C8B-B14F-4D97-AF65-F5344CB8AC3E}">
        <p14:creationId xmlns:p14="http://schemas.microsoft.com/office/powerpoint/2010/main" val="28175740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73049"/>
            <a:ext cx="3008313" cy="1162051"/>
          </a:xfrm>
        </p:spPr>
        <p:txBody>
          <a:bodyPr anchor="b"/>
          <a:lstStyle>
            <a:lvl1pPr algn="l">
              <a:defRPr sz="2000" b="1"/>
            </a:lvl1pPr>
          </a:lstStyle>
          <a:p>
            <a:r>
              <a:rPr lang="en-AU" smtClean="0"/>
              <a:t>Click to edit Master title style</a:t>
            </a:r>
            <a:endParaRPr lang="en-US"/>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Text Placeholder 3"/>
          <p:cNvSpPr>
            <a:spLocks noGrp="1"/>
          </p:cNvSpPr>
          <p:nvPr>
            <p:ph type="body" sz="half" idx="2"/>
          </p:nvPr>
        </p:nvSpPr>
        <p:spPr>
          <a:xfrm>
            <a:off x="457206"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31291203-2A03-0648-9C92-E5FF73424428}" type="datetimeFigureOut">
              <a:rPr lang="en-US" smtClean="0"/>
              <a:t>20/08/17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78CF71-2EC9-DC4C-8C14-A59E16CFC26E}" type="slidenum">
              <a:rPr lang="en-US" smtClean="0"/>
              <a:t>‹#›</a:t>
            </a:fld>
            <a:endParaRPr lang="en-US"/>
          </a:p>
        </p:txBody>
      </p:sp>
    </p:spTree>
    <p:extLst>
      <p:ext uri="{BB962C8B-B14F-4D97-AF65-F5344CB8AC3E}">
        <p14:creationId xmlns:p14="http://schemas.microsoft.com/office/powerpoint/2010/main" val="33870630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708991"/>
            <a:ext cx="8229600" cy="1143000"/>
          </a:xfrm>
          <a:prstGeom prst="rect">
            <a:avLst/>
          </a:prstGeom>
        </p:spPr>
        <p:txBody>
          <a:bodyPr/>
          <a:lstStyle/>
          <a:p>
            <a:r>
              <a:rPr lang="en-AU" dirty="0" smtClean="0"/>
              <a:t>Click to edit Master title style</a:t>
            </a:r>
            <a:endParaRPr lang="en-US" dirty="0"/>
          </a:p>
        </p:txBody>
      </p:sp>
      <p:sp>
        <p:nvSpPr>
          <p:cNvPr id="3" name="Content Placeholder 2"/>
          <p:cNvSpPr>
            <a:spLocks noGrp="1"/>
          </p:cNvSpPr>
          <p:nvPr>
            <p:ph idx="1"/>
          </p:nvPr>
        </p:nvSpPr>
        <p:spPr>
          <a:xfrm>
            <a:off x="457200" y="3137647"/>
            <a:ext cx="8229600" cy="2988516"/>
          </a:xfrm>
        </p:spPr>
        <p:txBody>
          <a:body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4" name="Date Placeholder 3"/>
          <p:cNvSpPr>
            <a:spLocks noGrp="1"/>
          </p:cNvSpPr>
          <p:nvPr>
            <p:ph type="dt" sz="half" idx="10"/>
          </p:nvPr>
        </p:nvSpPr>
        <p:spPr/>
        <p:txBody>
          <a:bodyPr/>
          <a:lstStyle/>
          <a:p>
            <a:fld id="{31291203-2A03-0648-9C92-E5FF73424428}" type="datetimeFigureOut">
              <a:rPr lang="en-US" smtClean="0"/>
              <a:t>20/08/17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78CF71-2EC9-DC4C-8C14-A59E16CFC26E}" type="slidenum">
              <a:rPr lang="en-US" smtClean="0"/>
              <a:t>‹#›</a:t>
            </a:fld>
            <a:endParaRPr lang="en-US"/>
          </a:p>
        </p:txBody>
      </p:sp>
    </p:spTree>
    <p:extLst>
      <p:ext uri="{BB962C8B-B14F-4D97-AF65-F5344CB8AC3E}">
        <p14:creationId xmlns:p14="http://schemas.microsoft.com/office/powerpoint/2010/main" val="19222905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AU"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41"/>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31291203-2A03-0648-9C92-E5FF73424428}" type="datetimeFigureOut">
              <a:rPr lang="en-US" smtClean="0"/>
              <a:t>20/08/17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78CF71-2EC9-DC4C-8C14-A59E16CFC26E}" type="slidenum">
              <a:rPr lang="en-US" smtClean="0"/>
              <a:t>‹#›</a:t>
            </a:fld>
            <a:endParaRPr lang="en-US"/>
          </a:p>
        </p:txBody>
      </p:sp>
    </p:spTree>
    <p:extLst>
      <p:ext uri="{BB962C8B-B14F-4D97-AF65-F5344CB8AC3E}">
        <p14:creationId xmlns:p14="http://schemas.microsoft.com/office/powerpoint/2010/main" val="31471474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31291203-2A03-0648-9C92-E5FF73424428}" type="datetimeFigureOut">
              <a:rPr lang="en-US" smtClean="0"/>
              <a:t>20/08/17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78CF71-2EC9-DC4C-8C14-A59E16CFC26E}" type="slidenum">
              <a:rPr lang="en-US" smtClean="0"/>
              <a:t>‹#›</a:t>
            </a:fld>
            <a:endParaRPr lang="en-US"/>
          </a:p>
        </p:txBody>
      </p:sp>
    </p:spTree>
    <p:extLst>
      <p:ext uri="{BB962C8B-B14F-4D97-AF65-F5344CB8AC3E}">
        <p14:creationId xmlns:p14="http://schemas.microsoft.com/office/powerpoint/2010/main" val="21432940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AU"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31291203-2A03-0648-9C92-E5FF73424428}" type="datetimeFigureOut">
              <a:rPr lang="en-US" smtClean="0"/>
              <a:t>20/08/17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78CF71-2EC9-DC4C-8C14-A59E16CFC26E}" type="slidenum">
              <a:rPr lang="en-US" smtClean="0"/>
              <a:t>‹#›</a:t>
            </a:fld>
            <a:endParaRPr lang="en-US"/>
          </a:p>
        </p:txBody>
      </p:sp>
    </p:spTree>
    <p:extLst>
      <p:ext uri="{BB962C8B-B14F-4D97-AF65-F5344CB8AC3E}">
        <p14:creationId xmlns:p14="http://schemas.microsoft.com/office/powerpoint/2010/main" val="30194676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6D036B6-829E-234A-A69D-C62855102110}" type="datetimeFigureOut">
              <a:rPr lang="en-US" smtClean="0"/>
              <a:t>20/08/17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71322A-30A2-6946-9DC2-261F0542CF2F}" type="slidenum">
              <a:rPr lang="en-US" smtClean="0"/>
              <a:t>‹#›</a:t>
            </a:fld>
            <a:endParaRPr lang="en-US"/>
          </a:p>
        </p:txBody>
      </p:sp>
    </p:spTree>
    <p:extLst>
      <p:ext uri="{BB962C8B-B14F-4D97-AF65-F5344CB8AC3E}">
        <p14:creationId xmlns:p14="http://schemas.microsoft.com/office/powerpoint/2010/main" val="37630133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D036B6-829E-234A-A69D-C62855102110}" type="datetimeFigureOut">
              <a:rPr lang="en-US" smtClean="0"/>
              <a:t>20/08/17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71322A-30A2-6946-9DC2-261F0542CF2F}" type="slidenum">
              <a:rPr lang="en-US" smtClean="0"/>
              <a:t>‹#›</a:t>
            </a:fld>
            <a:endParaRPr lang="en-US"/>
          </a:p>
        </p:txBody>
      </p:sp>
    </p:spTree>
    <p:extLst>
      <p:ext uri="{BB962C8B-B14F-4D97-AF65-F5344CB8AC3E}">
        <p14:creationId xmlns:p14="http://schemas.microsoft.com/office/powerpoint/2010/main" val="13996891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6D036B6-829E-234A-A69D-C62855102110}" type="datetimeFigureOut">
              <a:rPr lang="en-US" smtClean="0"/>
              <a:t>20/08/17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71322A-30A2-6946-9DC2-261F0542CF2F}" type="slidenum">
              <a:rPr lang="en-US" smtClean="0"/>
              <a:t>‹#›</a:t>
            </a:fld>
            <a:endParaRPr lang="en-US"/>
          </a:p>
        </p:txBody>
      </p:sp>
    </p:spTree>
    <p:extLst>
      <p:ext uri="{BB962C8B-B14F-4D97-AF65-F5344CB8AC3E}">
        <p14:creationId xmlns:p14="http://schemas.microsoft.com/office/powerpoint/2010/main" val="29611094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6D036B6-829E-234A-A69D-C62855102110}" type="datetimeFigureOut">
              <a:rPr lang="en-US" smtClean="0"/>
              <a:t>20/08/17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71322A-30A2-6946-9DC2-261F0542CF2F}" type="slidenum">
              <a:rPr lang="en-US" smtClean="0"/>
              <a:t>‹#›</a:t>
            </a:fld>
            <a:endParaRPr lang="en-US"/>
          </a:p>
        </p:txBody>
      </p:sp>
    </p:spTree>
    <p:extLst>
      <p:ext uri="{BB962C8B-B14F-4D97-AF65-F5344CB8AC3E}">
        <p14:creationId xmlns:p14="http://schemas.microsoft.com/office/powerpoint/2010/main" val="10025287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1"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6D036B6-829E-234A-A69D-C62855102110}" type="datetimeFigureOut">
              <a:rPr lang="en-US" smtClean="0"/>
              <a:t>20/08/17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71322A-30A2-6946-9DC2-261F0542CF2F}" type="slidenum">
              <a:rPr lang="en-US" smtClean="0"/>
              <a:t>‹#›</a:t>
            </a:fld>
            <a:endParaRPr lang="en-US"/>
          </a:p>
        </p:txBody>
      </p:sp>
    </p:spTree>
    <p:extLst>
      <p:ext uri="{BB962C8B-B14F-4D97-AF65-F5344CB8AC3E}">
        <p14:creationId xmlns:p14="http://schemas.microsoft.com/office/powerpoint/2010/main" val="193363542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6D036B6-829E-234A-A69D-C62855102110}" type="datetimeFigureOut">
              <a:rPr lang="en-US" smtClean="0"/>
              <a:t>20/08/17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71322A-30A2-6946-9DC2-261F0542CF2F}" type="slidenum">
              <a:rPr lang="en-US" smtClean="0"/>
              <a:t>‹#›</a:t>
            </a:fld>
            <a:endParaRPr lang="en-US"/>
          </a:p>
        </p:txBody>
      </p:sp>
    </p:spTree>
    <p:extLst>
      <p:ext uri="{BB962C8B-B14F-4D97-AF65-F5344CB8AC3E}">
        <p14:creationId xmlns:p14="http://schemas.microsoft.com/office/powerpoint/2010/main" val="42458873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D036B6-829E-234A-A69D-C62855102110}" type="datetimeFigureOut">
              <a:rPr lang="en-US" smtClean="0"/>
              <a:t>20/08/17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71322A-30A2-6946-9DC2-261F0542CF2F}" type="slidenum">
              <a:rPr lang="en-US" smtClean="0"/>
              <a:t>‹#›</a:t>
            </a:fld>
            <a:endParaRPr lang="en-US"/>
          </a:p>
        </p:txBody>
      </p:sp>
    </p:spTree>
    <p:extLst>
      <p:ext uri="{BB962C8B-B14F-4D97-AF65-F5344CB8AC3E}">
        <p14:creationId xmlns:p14="http://schemas.microsoft.com/office/powerpoint/2010/main" val="40335454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a:prstGeom prst="rect">
            <a:avLst/>
          </a:prstGeom>
        </p:spPr>
        <p:txBody>
          <a:bodyPr anchor="t"/>
          <a:lstStyle>
            <a:lvl1pPr algn="l">
              <a:defRPr sz="4000" b="1" cap="all"/>
            </a:lvl1pPr>
          </a:lstStyle>
          <a:p>
            <a:r>
              <a:rPr lang="en-AU"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smtClean="0"/>
              <a:t>Click to edit Master text styles</a:t>
            </a:r>
          </a:p>
        </p:txBody>
      </p:sp>
      <p:sp>
        <p:nvSpPr>
          <p:cNvPr id="4" name="Date Placeholder 3"/>
          <p:cNvSpPr>
            <a:spLocks noGrp="1"/>
          </p:cNvSpPr>
          <p:nvPr>
            <p:ph type="dt" sz="half" idx="10"/>
          </p:nvPr>
        </p:nvSpPr>
        <p:spPr/>
        <p:txBody>
          <a:bodyPr/>
          <a:lstStyle/>
          <a:p>
            <a:fld id="{31291203-2A03-0648-9C92-E5FF73424428}" type="datetimeFigureOut">
              <a:rPr lang="en-US" smtClean="0"/>
              <a:t>20/08/17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78CF71-2EC9-DC4C-8C14-A59E16CFC26E}" type="slidenum">
              <a:rPr lang="en-US" smtClean="0"/>
              <a:t>‹#›</a:t>
            </a:fld>
            <a:endParaRPr lang="en-US"/>
          </a:p>
        </p:txBody>
      </p:sp>
    </p:spTree>
    <p:extLst>
      <p:ext uri="{BB962C8B-B14F-4D97-AF65-F5344CB8AC3E}">
        <p14:creationId xmlns:p14="http://schemas.microsoft.com/office/powerpoint/2010/main" val="60642194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6"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D036B6-829E-234A-A69D-C62855102110}" type="datetimeFigureOut">
              <a:rPr lang="en-US" smtClean="0"/>
              <a:t>20/08/17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71322A-30A2-6946-9DC2-261F0542CF2F}" type="slidenum">
              <a:rPr lang="en-US" smtClean="0"/>
              <a:t>‹#›</a:t>
            </a:fld>
            <a:endParaRPr lang="en-US"/>
          </a:p>
        </p:txBody>
      </p:sp>
    </p:spTree>
    <p:extLst>
      <p:ext uri="{BB962C8B-B14F-4D97-AF65-F5344CB8AC3E}">
        <p14:creationId xmlns:p14="http://schemas.microsoft.com/office/powerpoint/2010/main" val="125316540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41"/>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D036B6-829E-234A-A69D-C62855102110}" type="datetimeFigureOut">
              <a:rPr lang="en-US" smtClean="0"/>
              <a:t>20/08/17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71322A-30A2-6946-9DC2-261F0542CF2F}" type="slidenum">
              <a:rPr lang="en-US" smtClean="0"/>
              <a:t>‹#›</a:t>
            </a:fld>
            <a:endParaRPr lang="en-US"/>
          </a:p>
        </p:txBody>
      </p:sp>
    </p:spTree>
    <p:extLst>
      <p:ext uri="{BB962C8B-B14F-4D97-AF65-F5344CB8AC3E}">
        <p14:creationId xmlns:p14="http://schemas.microsoft.com/office/powerpoint/2010/main" val="1608684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D036B6-829E-234A-A69D-C62855102110}" type="datetimeFigureOut">
              <a:rPr lang="en-US" smtClean="0"/>
              <a:t>20/08/17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71322A-30A2-6946-9DC2-261F0542CF2F}" type="slidenum">
              <a:rPr lang="en-US" smtClean="0"/>
              <a:t>‹#›</a:t>
            </a:fld>
            <a:endParaRPr lang="en-US"/>
          </a:p>
        </p:txBody>
      </p:sp>
    </p:spTree>
    <p:extLst>
      <p:ext uri="{BB962C8B-B14F-4D97-AF65-F5344CB8AC3E}">
        <p14:creationId xmlns:p14="http://schemas.microsoft.com/office/powerpoint/2010/main" val="382588389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D036B6-829E-234A-A69D-C62855102110}" type="datetimeFigureOut">
              <a:rPr lang="en-US" smtClean="0"/>
              <a:t>20/08/17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71322A-30A2-6946-9DC2-261F0542CF2F}" type="slidenum">
              <a:rPr lang="en-US" smtClean="0"/>
              <a:t>‹#›</a:t>
            </a:fld>
            <a:endParaRPr lang="en-US"/>
          </a:p>
        </p:txBody>
      </p:sp>
    </p:spTree>
    <p:extLst>
      <p:ext uri="{BB962C8B-B14F-4D97-AF65-F5344CB8AC3E}">
        <p14:creationId xmlns:p14="http://schemas.microsoft.com/office/powerpoint/2010/main" val="376235704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6D036B6-829E-234A-A69D-C62855102110}" type="datetimeFigureOut">
              <a:rPr lang="en-US" smtClean="0"/>
              <a:t>20/08/17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71322A-30A2-6946-9DC2-261F0542CF2F}" type="slidenum">
              <a:rPr lang="en-US" smtClean="0"/>
              <a:t>‹#›</a:t>
            </a:fld>
            <a:endParaRPr lang="en-US"/>
          </a:p>
        </p:txBody>
      </p:sp>
    </p:spTree>
    <p:extLst>
      <p:ext uri="{BB962C8B-B14F-4D97-AF65-F5344CB8AC3E}">
        <p14:creationId xmlns:p14="http://schemas.microsoft.com/office/powerpoint/2010/main" val="386196122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AU"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smtClean="0"/>
              <a:t>Click to edit Master subtitle style</a:t>
            </a:r>
            <a:endParaRPr lang="en-US"/>
          </a:p>
        </p:txBody>
      </p:sp>
      <p:sp>
        <p:nvSpPr>
          <p:cNvPr id="4" name="Date Placeholder 3"/>
          <p:cNvSpPr>
            <a:spLocks noGrp="1"/>
          </p:cNvSpPr>
          <p:nvPr>
            <p:ph type="dt" sz="half" idx="10"/>
          </p:nvPr>
        </p:nvSpPr>
        <p:spPr/>
        <p:txBody>
          <a:bodyPr/>
          <a:lstStyle/>
          <a:p>
            <a:fld id="{31291203-2A03-0648-9C92-E5FF73424428}" type="datetimeFigureOut">
              <a:rPr lang="en-US" smtClean="0"/>
              <a:t>20/08/17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78CF71-2EC9-DC4C-8C14-A59E16CFC26E}" type="slidenum">
              <a:rPr lang="en-US" smtClean="0"/>
              <a:t>‹#›</a:t>
            </a:fld>
            <a:endParaRPr lang="en-US"/>
          </a:p>
        </p:txBody>
      </p:sp>
    </p:spTree>
    <p:extLst>
      <p:ext uri="{BB962C8B-B14F-4D97-AF65-F5344CB8AC3E}">
        <p14:creationId xmlns:p14="http://schemas.microsoft.com/office/powerpoint/2010/main" val="376180466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idx="1"/>
          </p:nvPr>
        </p:nvSpPr>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31291203-2A03-0648-9C92-E5FF73424428}" type="datetimeFigureOut">
              <a:rPr lang="en-US" smtClean="0"/>
              <a:t>20/08/17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78CF71-2EC9-DC4C-8C14-A59E16CFC26E}" type="slidenum">
              <a:rPr lang="en-US" smtClean="0"/>
              <a:t>‹#›</a:t>
            </a:fld>
            <a:endParaRPr lang="en-US"/>
          </a:p>
        </p:txBody>
      </p:sp>
    </p:spTree>
    <p:extLst>
      <p:ext uri="{BB962C8B-B14F-4D97-AF65-F5344CB8AC3E}">
        <p14:creationId xmlns:p14="http://schemas.microsoft.com/office/powerpoint/2010/main" val="253408805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AU"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smtClean="0"/>
              <a:t>Click to edit Master text styles</a:t>
            </a:r>
          </a:p>
        </p:txBody>
      </p:sp>
      <p:sp>
        <p:nvSpPr>
          <p:cNvPr id="4" name="Date Placeholder 3"/>
          <p:cNvSpPr>
            <a:spLocks noGrp="1"/>
          </p:cNvSpPr>
          <p:nvPr>
            <p:ph type="dt" sz="half" idx="10"/>
          </p:nvPr>
        </p:nvSpPr>
        <p:spPr/>
        <p:txBody>
          <a:bodyPr/>
          <a:lstStyle/>
          <a:p>
            <a:fld id="{31291203-2A03-0648-9C92-E5FF73424428}" type="datetimeFigureOut">
              <a:rPr lang="en-US" smtClean="0"/>
              <a:t>20/08/17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78CF71-2EC9-DC4C-8C14-A59E16CFC26E}" type="slidenum">
              <a:rPr lang="en-US" smtClean="0"/>
              <a:t>‹#›</a:t>
            </a:fld>
            <a:endParaRPr lang="en-US"/>
          </a:p>
        </p:txBody>
      </p:sp>
    </p:spTree>
    <p:extLst>
      <p:ext uri="{BB962C8B-B14F-4D97-AF65-F5344CB8AC3E}">
        <p14:creationId xmlns:p14="http://schemas.microsoft.com/office/powerpoint/2010/main" val="186867985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Date Placeholder 4"/>
          <p:cNvSpPr>
            <a:spLocks noGrp="1"/>
          </p:cNvSpPr>
          <p:nvPr>
            <p:ph type="dt" sz="half" idx="10"/>
          </p:nvPr>
        </p:nvSpPr>
        <p:spPr/>
        <p:txBody>
          <a:bodyPr/>
          <a:lstStyle/>
          <a:p>
            <a:fld id="{31291203-2A03-0648-9C92-E5FF73424428}" type="datetimeFigureOut">
              <a:rPr lang="en-US" smtClean="0"/>
              <a:t>20/08/17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78CF71-2EC9-DC4C-8C14-A59E16CFC26E}" type="slidenum">
              <a:rPr lang="en-US" smtClean="0"/>
              <a:t>‹#›</a:t>
            </a:fld>
            <a:endParaRPr lang="en-US"/>
          </a:p>
        </p:txBody>
      </p:sp>
    </p:spTree>
    <p:extLst>
      <p:ext uri="{BB962C8B-B14F-4D97-AF65-F5344CB8AC3E}">
        <p14:creationId xmlns:p14="http://schemas.microsoft.com/office/powerpoint/2010/main" val="72523612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Text Placeholder 4"/>
          <p:cNvSpPr>
            <a:spLocks noGrp="1"/>
          </p:cNvSpPr>
          <p:nvPr>
            <p:ph type="body" sz="quarter" idx="3"/>
          </p:nvPr>
        </p:nvSpPr>
        <p:spPr>
          <a:xfrm>
            <a:off x="4645031"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7" name="Date Placeholder 6"/>
          <p:cNvSpPr>
            <a:spLocks noGrp="1"/>
          </p:cNvSpPr>
          <p:nvPr>
            <p:ph type="dt" sz="half" idx="10"/>
          </p:nvPr>
        </p:nvSpPr>
        <p:spPr/>
        <p:txBody>
          <a:bodyPr/>
          <a:lstStyle/>
          <a:p>
            <a:fld id="{31291203-2A03-0648-9C92-E5FF73424428}" type="datetimeFigureOut">
              <a:rPr lang="en-US" smtClean="0"/>
              <a:t>20/08/17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78CF71-2EC9-DC4C-8C14-A59E16CFC26E}" type="slidenum">
              <a:rPr lang="en-US" smtClean="0"/>
              <a:t>‹#›</a:t>
            </a:fld>
            <a:endParaRPr lang="en-US"/>
          </a:p>
        </p:txBody>
      </p:sp>
    </p:spTree>
    <p:extLst>
      <p:ext uri="{BB962C8B-B14F-4D97-AF65-F5344CB8AC3E}">
        <p14:creationId xmlns:p14="http://schemas.microsoft.com/office/powerpoint/2010/main" val="25664631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385739" y="3729040"/>
            <a:ext cx="3217333" cy="1029229"/>
          </a:xfrm>
          <a:prstGeom prst="rect">
            <a:avLst/>
          </a:prstGeom>
        </p:spPr>
        <p:txBody>
          <a:bodyPr/>
          <a:lstStyle/>
          <a:p>
            <a:r>
              <a:rPr lang="en-AU"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5" name="Date Placeholder 4"/>
          <p:cNvSpPr>
            <a:spLocks noGrp="1"/>
          </p:cNvSpPr>
          <p:nvPr>
            <p:ph type="dt" sz="half" idx="10"/>
          </p:nvPr>
        </p:nvSpPr>
        <p:spPr/>
        <p:txBody>
          <a:bodyPr/>
          <a:lstStyle/>
          <a:p>
            <a:fld id="{31291203-2A03-0648-9C92-E5FF73424428}" type="datetimeFigureOut">
              <a:rPr lang="en-US" smtClean="0"/>
              <a:t>20/08/17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78CF71-2EC9-DC4C-8C14-A59E16CFC26E}" type="slidenum">
              <a:rPr lang="en-US" smtClean="0"/>
              <a:t>‹#›</a:t>
            </a:fld>
            <a:endParaRPr lang="en-US"/>
          </a:p>
        </p:txBody>
      </p:sp>
    </p:spTree>
    <p:extLst>
      <p:ext uri="{BB962C8B-B14F-4D97-AF65-F5344CB8AC3E}">
        <p14:creationId xmlns:p14="http://schemas.microsoft.com/office/powerpoint/2010/main" val="244905240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Date Placeholder 2"/>
          <p:cNvSpPr>
            <a:spLocks noGrp="1"/>
          </p:cNvSpPr>
          <p:nvPr>
            <p:ph type="dt" sz="half" idx="10"/>
          </p:nvPr>
        </p:nvSpPr>
        <p:spPr/>
        <p:txBody>
          <a:bodyPr/>
          <a:lstStyle/>
          <a:p>
            <a:fld id="{31291203-2A03-0648-9C92-E5FF73424428}" type="datetimeFigureOut">
              <a:rPr lang="en-US" smtClean="0"/>
              <a:t>20/08/17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78CF71-2EC9-DC4C-8C14-A59E16CFC26E}" type="slidenum">
              <a:rPr lang="en-US" smtClean="0"/>
              <a:t>‹#›</a:t>
            </a:fld>
            <a:endParaRPr lang="en-US"/>
          </a:p>
        </p:txBody>
      </p:sp>
    </p:spTree>
    <p:extLst>
      <p:ext uri="{BB962C8B-B14F-4D97-AF65-F5344CB8AC3E}">
        <p14:creationId xmlns:p14="http://schemas.microsoft.com/office/powerpoint/2010/main" val="168779086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291203-2A03-0648-9C92-E5FF73424428}" type="datetimeFigureOut">
              <a:rPr lang="en-US" smtClean="0"/>
              <a:t>20/08/17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78CF71-2EC9-DC4C-8C14-A59E16CFC26E}" type="slidenum">
              <a:rPr lang="en-US" smtClean="0"/>
              <a:t>‹#›</a:t>
            </a:fld>
            <a:endParaRPr lang="en-US"/>
          </a:p>
        </p:txBody>
      </p:sp>
    </p:spTree>
    <p:extLst>
      <p:ext uri="{BB962C8B-B14F-4D97-AF65-F5344CB8AC3E}">
        <p14:creationId xmlns:p14="http://schemas.microsoft.com/office/powerpoint/2010/main" val="281757401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73049"/>
            <a:ext cx="3008313" cy="1162051"/>
          </a:xfrm>
        </p:spPr>
        <p:txBody>
          <a:bodyPr anchor="b"/>
          <a:lstStyle>
            <a:lvl1pPr algn="l">
              <a:defRPr sz="2000" b="1"/>
            </a:lvl1pPr>
          </a:lstStyle>
          <a:p>
            <a:r>
              <a:rPr lang="en-AU" smtClean="0"/>
              <a:t>Click to edit Master title style</a:t>
            </a:r>
            <a:endParaRPr lang="en-US"/>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Text Placeholder 3"/>
          <p:cNvSpPr>
            <a:spLocks noGrp="1"/>
          </p:cNvSpPr>
          <p:nvPr>
            <p:ph type="body" sz="half" idx="2"/>
          </p:nvPr>
        </p:nvSpPr>
        <p:spPr>
          <a:xfrm>
            <a:off x="457206"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31291203-2A03-0648-9C92-E5FF73424428}" type="datetimeFigureOut">
              <a:rPr lang="en-US" smtClean="0"/>
              <a:t>20/08/17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78CF71-2EC9-DC4C-8C14-A59E16CFC26E}" type="slidenum">
              <a:rPr lang="en-US" smtClean="0"/>
              <a:t>‹#›</a:t>
            </a:fld>
            <a:endParaRPr lang="en-US"/>
          </a:p>
        </p:txBody>
      </p:sp>
    </p:spTree>
    <p:extLst>
      <p:ext uri="{BB962C8B-B14F-4D97-AF65-F5344CB8AC3E}">
        <p14:creationId xmlns:p14="http://schemas.microsoft.com/office/powerpoint/2010/main" val="338706304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AU"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41"/>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31291203-2A03-0648-9C92-E5FF73424428}" type="datetimeFigureOut">
              <a:rPr lang="en-US" smtClean="0"/>
              <a:t>20/08/17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78CF71-2EC9-DC4C-8C14-A59E16CFC26E}" type="slidenum">
              <a:rPr lang="en-US" smtClean="0"/>
              <a:t>‹#›</a:t>
            </a:fld>
            <a:endParaRPr lang="en-US"/>
          </a:p>
        </p:txBody>
      </p:sp>
    </p:spTree>
    <p:extLst>
      <p:ext uri="{BB962C8B-B14F-4D97-AF65-F5344CB8AC3E}">
        <p14:creationId xmlns:p14="http://schemas.microsoft.com/office/powerpoint/2010/main" val="314714748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31291203-2A03-0648-9C92-E5FF73424428}" type="datetimeFigureOut">
              <a:rPr lang="en-US" smtClean="0"/>
              <a:t>20/08/17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78CF71-2EC9-DC4C-8C14-A59E16CFC26E}" type="slidenum">
              <a:rPr lang="en-US" smtClean="0"/>
              <a:t>‹#›</a:t>
            </a:fld>
            <a:endParaRPr lang="en-US"/>
          </a:p>
        </p:txBody>
      </p:sp>
    </p:spTree>
    <p:extLst>
      <p:ext uri="{BB962C8B-B14F-4D97-AF65-F5344CB8AC3E}">
        <p14:creationId xmlns:p14="http://schemas.microsoft.com/office/powerpoint/2010/main" val="214329409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AU"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31291203-2A03-0648-9C92-E5FF73424428}" type="datetimeFigureOut">
              <a:rPr lang="en-US" smtClean="0"/>
              <a:t>20/08/17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78CF71-2EC9-DC4C-8C14-A59E16CFC26E}" type="slidenum">
              <a:rPr lang="en-US" smtClean="0"/>
              <a:t>‹#›</a:t>
            </a:fld>
            <a:endParaRPr lang="en-US"/>
          </a:p>
        </p:txBody>
      </p:sp>
    </p:spTree>
    <p:extLst>
      <p:ext uri="{BB962C8B-B14F-4D97-AF65-F5344CB8AC3E}">
        <p14:creationId xmlns:p14="http://schemas.microsoft.com/office/powerpoint/2010/main" val="30194676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385739" y="3729040"/>
            <a:ext cx="3217333" cy="1029229"/>
          </a:xfrm>
          <a:prstGeom prst="rect">
            <a:avLst/>
          </a:prstGeom>
        </p:spPr>
        <p:txBody>
          <a:bodyPr/>
          <a:lstStyle>
            <a:lvl1pPr>
              <a:defRPr/>
            </a:lvl1pPr>
          </a:lstStyle>
          <a:p>
            <a:r>
              <a:rPr lang="en-AU"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Text Placeholder 4"/>
          <p:cNvSpPr>
            <a:spLocks noGrp="1"/>
          </p:cNvSpPr>
          <p:nvPr>
            <p:ph type="body" sz="quarter" idx="3"/>
          </p:nvPr>
        </p:nvSpPr>
        <p:spPr>
          <a:xfrm>
            <a:off x="4645031"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7" name="Date Placeholder 6"/>
          <p:cNvSpPr>
            <a:spLocks noGrp="1"/>
          </p:cNvSpPr>
          <p:nvPr>
            <p:ph type="dt" sz="half" idx="10"/>
          </p:nvPr>
        </p:nvSpPr>
        <p:spPr/>
        <p:txBody>
          <a:bodyPr/>
          <a:lstStyle/>
          <a:p>
            <a:fld id="{31291203-2A03-0648-9C92-E5FF73424428}" type="datetimeFigureOut">
              <a:rPr lang="en-US" smtClean="0"/>
              <a:t>20/08/17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78CF71-2EC9-DC4C-8C14-A59E16CFC26E}" type="slidenum">
              <a:rPr lang="en-US" smtClean="0"/>
              <a:t>‹#›</a:t>
            </a:fld>
            <a:endParaRPr lang="en-US"/>
          </a:p>
        </p:txBody>
      </p:sp>
    </p:spTree>
    <p:extLst>
      <p:ext uri="{BB962C8B-B14F-4D97-AF65-F5344CB8AC3E}">
        <p14:creationId xmlns:p14="http://schemas.microsoft.com/office/powerpoint/2010/main" val="24088474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385739" y="3729040"/>
            <a:ext cx="3217333" cy="1029229"/>
          </a:xfrm>
          <a:prstGeom prst="rect">
            <a:avLst/>
          </a:prstGeom>
        </p:spPr>
        <p:txBody>
          <a:bodyPr/>
          <a:lstStyle/>
          <a:p>
            <a:r>
              <a:rPr lang="en-AU" smtClean="0"/>
              <a:t>Click to edit Master title style</a:t>
            </a:r>
            <a:endParaRPr lang="en-US"/>
          </a:p>
        </p:txBody>
      </p:sp>
      <p:sp>
        <p:nvSpPr>
          <p:cNvPr id="3" name="Date Placeholder 2"/>
          <p:cNvSpPr>
            <a:spLocks noGrp="1"/>
          </p:cNvSpPr>
          <p:nvPr>
            <p:ph type="dt" sz="half" idx="10"/>
          </p:nvPr>
        </p:nvSpPr>
        <p:spPr/>
        <p:txBody>
          <a:bodyPr/>
          <a:lstStyle/>
          <a:p>
            <a:fld id="{31291203-2A03-0648-9C92-E5FF73424428}" type="datetimeFigureOut">
              <a:rPr lang="en-US" smtClean="0"/>
              <a:t>20/08/17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78CF71-2EC9-DC4C-8C14-A59E16CFC26E}" type="slidenum">
              <a:rPr lang="en-US" smtClean="0"/>
              <a:t>‹#›</a:t>
            </a:fld>
            <a:endParaRPr lang="en-US"/>
          </a:p>
        </p:txBody>
      </p:sp>
    </p:spTree>
    <p:extLst>
      <p:ext uri="{BB962C8B-B14F-4D97-AF65-F5344CB8AC3E}">
        <p14:creationId xmlns:p14="http://schemas.microsoft.com/office/powerpoint/2010/main" val="20036915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291203-2A03-0648-9C92-E5FF73424428}" type="datetimeFigureOut">
              <a:rPr lang="en-US" smtClean="0"/>
              <a:t>20/08/17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78CF71-2EC9-DC4C-8C14-A59E16CFC26E}" type="slidenum">
              <a:rPr lang="en-US" smtClean="0"/>
              <a:t>‹#›</a:t>
            </a:fld>
            <a:endParaRPr lang="en-US"/>
          </a:p>
        </p:txBody>
      </p:sp>
    </p:spTree>
    <p:extLst>
      <p:ext uri="{BB962C8B-B14F-4D97-AF65-F5344CB8AC3E}">
        <p14:creationId xmlns:p14="http://schemas.microsoft.com/office/powerpoint/2010/main" val="6336579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73049"/>
            <a:ext cx="3008313" cy="1162051"/>
          </a:xfrm>
          <a:prstGeom prst="rect">
            <a:avLst/>
          </a:prstGeom>
        </p:spPr>
        <p:txBody>
          <a:bodyPr anchor="b"/>
          <a:lstStyle>
            <a:lvl1pPr algn="l">
              <a:defRPr sz="2000" b="1"/>
            </a:lvl1pPr>
          </a:lstStyle>
          <a:p>
            <a:r>
              <a:rPr lang="en-AU" smtClean="0"/>
              <a:t>Click to edit Master title style</a:t>
            </a:r>
            <a:endParaRPr lang="en-US"/>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Text Placeholder 3"/>
          <p:cNvSpPr>
            <a:spLocks noGrp="1"/>
          </p:cNvSpPr>
          <p:nvPr>
            <p:ph type="body" sz="half" idx="2"/>
          </p:nvPr>
        </p:nvSpPr>
        <p:spPr>
          <a:xfrm>
            <a:off x="457206"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31291203-2A03-0648-9C92-E5FF73424428}" type="datetimeFigureOut">
              <a:rPr lang="en-US" smtClean="0"/>
              <a:t>20/08/17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78CF71-2EC9-DC4C-8C14-A59E16CFC26E}" type="slidenum">
              <a:rPr lang="en-US" smtClean="0"/>
              <a:t>‹#›</a:t>
            </a:fld>
            <a:endParaRPr lang="en-US"/>
          </a:p>
        </p:txBody>
      </p:sp>
    </p:spTree>
    <p:extLst>
      <p:ext uri="{BB962C8B-B14F-4D97-AF65-F5344CB8AC3E}">
        <p14:creationId xmlns:p14="http://schemas.microsoft.com/office/powerpoint/2010/main" val="1782248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a:prstGeom prst="rect">
            <a:avLst/>
          </a:prstGeom>
        </p:spPr>
        <p:txBody>
          <a:bodyPr anchor="b"/>
          <a:lstStyle>
            <a:lvl1pPr algn="l">
              <a:defRPr sz="2000" b="1"/>
            </a:lvl1pPr>
          </a:lstStyle>
          <a:p>
            <a:r>
              <a:rPr lang="en-AU"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41"/>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31291203-2A03-0648-9C92-E5FF73424428}" type="datetimeFigureOut">
              <a:rPr lang="en-US" smtClean="0"/>
              <a:t>20/08/17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78CF71-2EC9-DC4C-8C14-A59E16CFC26E}" type="slidenum">
              <a:rPr lang="en-US" smtClean="0"/>
              <a:t>‹#›</a:t>
            </a:fld>
            <a:endParaRPr lang="en-US"/>
          </a:p>
        </p:txBody>
      </p:sp>
    </p:spTree>
    <p:extLst>
      <p:ext uri="{BB962C8B-B14F-4D97-AF65-F5344CB8AC3E}">
        <p14:creationId xmlns:p14="http://schemas.microsoft.com/office/powerpoint/2010/main" val="124450696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theme" Target="../theme/theme3.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5.xml"/><Relationship Id="rId12" Type="http://schemas.openxmlformats.org/officeDocument/2006/relationships/theme" Target="../theme/theme4.xml"/><Relationship Id="rId1" Type="http://schemas.openxmlformats.org/officeDocument/2006/relationships/slideLayout" Target="../slideLayouts/slideLayout35.xml"/><Relationship Id="rId2" Type="http://schemas.openxmlformats.org/officeDocument/2006/relationships/slideLayout" Target="../slideLayouts/slideLayout36.xml"/><Relationship Id="rId3" Type="http://schemas.openxmlformats.org/officeDocument/2006/relationships/slideLayout" Target="../slideLayouts/slideLayout37.xml"/><Relationship Id="rId4" Type="http://schemas.openxmlformats.org/officeDocument/2006/relationships/slideLayout" Target="../slideLayouts/slideLayout38.xml"/><Relationship Id="rId5" Type="http://schemas.openxmlformats.org/officeDocument/2006/relationships/slideLayout" Target="../slideLayouts/slideLayout39.xml"/><Relationship Id="rId6" Type="http://schemas.openxmlformats.org/officeDocument/2006/relationships/slideLayout" Target="../slideLayouts/slideLayout40.xml"/><Relationship Id="rId7" Type="http://schemas.openxmlformats.org/officeDocument/2006/relationships/slideLayout" Target="../slideLayouts/slideLayout41.xml"/><Relationship Id="rId8" Type="http://schemas.openxmlformats.org/officeDocument/2006/relationships/slideLayout" Target="../slideLayouts/slideLayout42.xml"/><Relationship Id="rId9" Type="http://schemas.openxmlformats.org/officeDocument/2006/relationships/slideLayout" Target="../slideLayouts/slideLayout43.xml"/><Relationship Id="rId10"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291203-2A03-0648-9C92-E5FF73424428}" type="datetimeFigureOut">
              <a:rPr lang="en-US" smtClean="0"/>
              <a:t>20/08/17</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78CF71-2EC9-DC4C-8C14-A59E16CFC26E}" type="slidenum">
              <a:rPr lang="en-US" smtClean="0"/>
              <a:t>‹#›</a:t>
            </a:fld>
            <a:endParaRPr lang="en-US"/>
          </a:p>
        </p:txBody>
      </p:sp>
      <p:cxnSp>
        <p:nvCxnSpPr>
          <p:cNvPr id="31" name="Straight Connector 30"/>
          <p:cNvCxnSpPr/>
          <p:nvPr userDrawn="1"/>
        </p:nvCxnSpPr>
        <p:spPr>
          <a:xfrm flipV="1">
            <a:off x="-203200" y="1"/>
            <a:ext cx="9486900" cy="13131"/>
          </a:xfrm>
          <a:prstGeom prst="line">
            <a:avLst/>
          </a:prstGeom>
          <a:ln w="635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userDrawn="1"/>
        </p:nvCxnSpPr>
        <p:spPr>
          <a:xfrm>
            <a:off x="-194733" y="1540934"/>
            <a:ext cx="9503833" cy="12701"/>
          </a:xfrm>
          <a:prstGeom prst="line">
            <a:avLst/>
          </a:prstGeom>
          <a:ln w="111125">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7" name="Picture 6" descr="HIH_hor_logo_rgb.jp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5776246" y="319541"/>
            <a:ext cx="3249220" cy="967392"/>
          </a:xfrm>
          <a:prstGeom prst="rect">
            <a:avLst/>
          </a:prstGeom>
        </p:spPr>
      </p:pic>
      <p:sp>
        <p:nvSpPr>
          <p:cNvPr id="8" name="TextBox 7"/>
          <p:cNvSpPr txBox="1"/>
          <p:nvPr userDrawn="1"/>
        </p:nvSpPr>
        <p:spPr>
          <a:xfrm>
            <a:off x="423334" y="254001"/>
            <a:ext cx="1066800" cy="923330"/>
          </a:xfrm>
          <a:prstGeom prst="rect">
            <a:avLst/>
          </a:prstGeom>
          <a:noFill/>
        </p:spPr>
        <p:txBody>
          <a:bodyPr wrap="square" rtlCol="0">
            <a:spAutoFit/>
          </a:bodyPr>
          <a:lstStyle/>
          <a:p>
            <a:r>
              <a:rPr lang="en-US" dirty="0" smtClean="0">
                <a:latin typeface="Open Sans"/>
                <a:cs typeface="Open Sans"/>
              </a:rPr>
              <a:t>Your logo here</a:t>
            </a:r>
          </a:p>
        </p:txBody>
      </p:sp>
      <p:sp>
        <p:nvSpPr>
          <p:cNvPr id="9" name="TextBox 8"/>
          <p:cNvSpPr txBox="1"/>
          <p:nvPr userDrawn="1"/>
        </p:nvSpPr>
        <p:spPr>
          <a:xfrm>
            <a:off x="2438400" y="592667"/>
            <a:ext cx="2827867" cy="461665"/>
          </a:xfrm>
          <a:prstGeom prst="rect">
            <a:avLst/>
          </a:prstGeom>
          <a:noFill/>
        </p:spPr>
        <p:txBody>
          <a:bodyPr wrap="square" rtlCol="0">
            <a:spAutoFit/>
          </a:bodyPr>
          <a:lstStyle/>
          <a:p>
            <a:r>
              <a:rPr lang="en-US" sz="2400" dirty="0" smtClean="0">
                <a:latin typeface="Open Sans"/>
                <a:cs typeface="Open Sans"/>
              </a:rPr>
              <a:t>Optional title here</a:t>
            </a:r>
          </a:p>
        </p:txBody>
      </p:sp>
    </p:spTree>
    <p:extLst>
      <p:ext uri="{BB962C8B-B14F-4D97-AF65-F5344CB8AC3E}">
        <p14:creationId xmlns:p14="http://schemas.microsoft.com/office/powerpoint/2010/main" val="12563064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2000" kern="1200" baseline="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AU"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291203-2A03-0648-9C92-E5FF73424428}" type="datetimeFigureOut">
              <a:rPr lang="en-US" smtClean="0"/>
              <a:t>20/08/17</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78CF71-2EC9-DC4C-8C14-A59E16CFC26E}" type="slidenum">
              <a:rPr lang="en-US" smtClean="0"/>
              <a:t>‹#›</a:t>
            </a:fld>
            <a:endParaRPr lang="en-US"/>
          </a:p>
        </p:txBody>
      </p:sp>
    </p:spTree>
    <p:extLst>
      <p:ext uri="{BB962C8B-B14F-4D97-AF65-F5344CB8AC3E}">
        <p14:creationId xmlns:p14="http://schemas.microsoft.com/office/powerpoint/2010/main" val="60637606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D036B6-829E-234A-A69D-C62855102110}" type="datetimeFigureOut">
              <a:rPr lang="en-US" smtClean="0"/>
              <a:t>20/08/17</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71322A-30A2-6946-9DC2-261F0542CF2F}" type="slidenum">
              <a:rPr lang="en-US" smtClean="0"/>
              <a:t>‹#›</a:t>
            </a:fld>
            <a:endParaRPr lang="en-US"/>
          </a:p>
        </p:txBody>
      </p:sp>
    </p:spTree>
    <p:extLst>
      <p:ext uri="{BB962C8B-B14F-4D97-AF65-F5344CB8AC3E}">
        <p14:creationId xmlns:p14="http://schemas.microsoft.com/office/powerpoint/2010/main" val="377337782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AU"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291203-2A03-0648-9C92-E5FF73424428}" type="datetimeFigureOut">
              <a:rPr lang="en-US" smtClean="0"/>
              <a:t>20/08/17</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78CF71-2EC9-DC4C-8C14-A59E16CFC26E}" type="slidenum">
              <a:rPr lang="en-US" smtClean="0"/>
              <a:t>‹#›</a:t>
            </a:fld>
            <a:endParaRPr lang="en-US"/>
          </a:p>
        </p:txBody>
      </p:sp>
    </p:spTree>
    <p:extLst>
      <p:ext uri="{BB962C8B-B14F-4D97-AF65-F5344CB8AC3E}">
        <p14:creationId xmlns:p14="http://schemas.microsoft.com/office/powerpoint/2010/main" val="6063760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1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7.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8.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aisies.jp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1577989"/>
            <a:ext cx="9144000" cy="5280011"/>
          </a:xfrm>
          <a:prstGeom prst="rect">
            <a:avLst/>
          </a:prstGeom>
        </p:spPr>
      </p:pic>
      <p:sp>
        <p:nvSpPr>
          <p:cNvPr id="5" name="TextBox 4"/>
          <p:cNvSpPr txBox="1"/>
          <p:nvPr/>
        </p:nvSpPr>
        <p:spPr>
          <a:xfrm>
            <a:off x="885058" y="2078328"/>
            <a:ext cx="7426795" cy="769441"/>
          </a:xfrm>
          <a:prstGeom prst="rect">
            <a:avLst/>
          </a:prstGeom>
          <a:noFill/>
        </p:spPr>
        <p:txBody>
          <a:bodyPr wrap="square" rtlCol="0">
            <a:spAutoFit/>
          </a:bodyPr>
          <a:lstStyle/>
          <a:p>
            <a:pPr algn="ctr"/>
            <a:r>
              <a:rPr lang="en-US" sz="4400" i="1" dirty="0" smtClean="0">
                <a:solidFill>
                  <a:srgbClr val="FFFFFF"/>
                </a:solidFill>
                <a:effectLst>
                  <a:outerShdw blurRad="50800" dist="38100" dir="2700000" algn="tl" rotWithShape="0">
                    <a:srgbClr val="000000">
                      <a:alpha val="43000"/>
                    </a:srgbClr>
                  </a:outerShdw>
                </a:effectLst>
                <a:latin typeface="Open Sans"/>
                <a:cs typeface="Open Sans"/>
              </a:rPr>
              <a:t>Quotation here</a:t>
            </a:r>
          </a:p>
        </p:txBody>
      </p:sp>
    </p:spTree>
    <p:extLst>
      <p:ext uri="{BB962C8B-B14F-4D97-AF65-F5344CB8AC3E}">
        <p14:creationId xmlns:p14="http://schemas.microsoft.com/office/powerpoint/2010/main" val="300431384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SC_0501.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562100"/>
            <a:ext cx="9144000" cy="6093619"/>
          </a:xfrm>
          <a:prstGeom prst="rect">
            <a:avLst/>
          </a:prstGeom>
        </p:spPr>
      </p:pic>
      <p:sp>
        <p:nvSpPr>
          <p:cNvPr id="3" name="TextBox 2"/>
          <p:cNvSpPr txBox="1"/>
          <p:nvPr/>
        </p:nvSpPr>
        <p:spPr>
          <a:xfrm>
            <a:off x="2832100" y="5295900"/>
            <a:ext cx="5448300" cy="584776"/>
          </a:xfrm>
          <a:prstGeom prst="rect">
            <a:avLst/>
          </a:prstGeom>
          <a:noFill/>
        </p:spPr>
        <p:txBody>
          <a:bodyPr wrap="square" rtlCol="0">
            <a:spAutoFit/>
          </a:bodyPr>
          <a:lstStyle/>
          <a:p>
            <a:r>
              <a:rPr lang="en-US" sz="3200" i="1" dirty="0" smtClean="0">
                <a:solidFill>
                  <a:schemeClr val="bg1"/>
                </a:solidFill>
                <a:latin typeface="Open Sans"/>
                <a:cs typeface="Open Sans"/>
              </a:rPr>
              <a:t>Fixing, helping and serving</a:t>
            </a:r>
          </a:p>
        </p:txBody>
      </p:sp>
    </p:spTree>
    <p:extLst>
      <p:ext uri="{BB962C8B-B14F-4D97-AF65-F5344CB8AC3E}">
        <p14:creationId xmlns:p14="http://schemas.microsoft.com/office/powerpoint/2010/main" val="315972776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SC_0456.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583266"/>
            <a:ext cx="9144000" cy="6093619"/>
          </a:xfrm>
          <a:prstGeom prst="rect">
            <a:avLst/>
          </a:prstGeom>
        </p:spPr>
      </p:pic>
      <p:sp>
        <p:nvSpPr>
          <p:cNvPr id="3" name="TextBox 2"/>
          <p:cNvSpPr txBox="1"/>
          <p:nvPr/>
        </p:nvSpPr>
        <p:spPr>
          <a:xfrm>
            <a:off x="4318000" y="2980267"/>
            <a:ext cx="4165600" cy="3046988"/>
          </a:xfrm>
          <a:prstGeom prst="rect">
            <a:avLst/>
          </a:prstGeom>
          <a:noFill/>
        </p:spPr>
        <p:txBody>
          <a:bodyPr wrap="square" rtlCol="0">
            <a:spAutoFit/>
          </a:bodyPr>
          <a:lstStyle/>
          <a:p>
            <a:r>
              <a:rPr lang="en-US" sz="3200" i="1" dirty="0" smtClean="0">
                <a:solidFill>
                  <a:schemeClr val="bg1"/>
                </a:solidFill>
                <a:effectLst>
                  <a:outerShdw blurRad="50800" dist="38100" dir="2700000" algn="tl" rotWithShape="0">
                    <a:srgbClr val="000000">
                      <a:alpha val="43000"/>
                    </a:srgbClr>
                  </a:outerShdw>
                </a:effectLst>
                <a:latin typeface="Open Sans"/>
                <a:cs typeface="Open Sans"/>
              </a:rPr>
              <a:t>The trouble with becoming an expert is that you sometimes try to find technical solutions to a human problem</a:t>
            </a:r>
          </a:p>
        </p:txBody>
      </p:sp>
    </p:spTree>
    <p:extLst>
      <p:ext uri="{BB962C8B-B14F-4D97-AF65-F5344CB8AC3E}">
        <p14:creationId xmlns:p14="http://schemas.microsoft.com/office/powerpoint/2010/main" val="39626936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dobeStock_61499423.jpe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577989"/>
            <a:ext cx="11258548" cy="6197123"/>
          </a:xfrm>
          <a:prstGeom prst="rect">
            <a:avLst/>
          </a:prstGeom>
        </p:spPr>
      </p:pic>
      <p:sp>
        <p:nvSpPr>
          <p:cNvPr id="5" name="TextBox 4"/>
          <p:cNvSpPr txBox="1"/>
          <p:nvPr/>
        </p:nvSpPr>
        <p:spPr>
          <a:xfrm>
            <a:off x="297986" y="1834470"/>
            <a:ext cx="5901991" cy="830997"/>
          </a:xfrm>
          <a:prstGeom prst="rect">
            <a:avLst/>
          </a:prstGeom>
          <a:noFill/>
        </p:spPr>
        <p:txBody>
          <a:bodyPr wrap="square" rtlCol="0">
            <a:spAutoFit/>
          </a:bodyPr>
          <a:lstStyle/>
          <a:p>
            <a:r>
              <a:rPr lang="en-US" sz="4800" i="1" dirty="0" smtClean="0">
                <a:solidFill>
                  <a:srgbClr val="FFFFFF"/>
                </a:solidFill>
                <a:effectLst>
                  <a:outerShdw blurRad="50800" dist="38100" dir="2700000" algn="tl" rotWithShape="0">
                    <a:srgbClr val="000000">
                      <a:alpha val="43000"/>
                    </a:srgbClr>
                  </a:outerShdw>
                </a:effectLst>
                <a:latin typeface="Open Sans"/>
                <a:cs typeface="Open Sans"/>
              </a:rPr>
              <a:t>The hero’s journey</a:t>
            </a:r>
          </a:p>
        </p:txBody>
      </p:sp>
      <p:sp>
        <p:nvSpPr>
          <p:cNvPr id="6" name="TextBox 5"/>
          <p:cNvSpPr txBox="1"/>
          <p:nvPr/>
        </p:nvSpPr>
        <p:spPr>
          <a:xfrm>
            <a:off x="826418" y="3077815"/>
            <a:ext cx="3643981" cy="2862322"/>
          </a:xfrm>
          <a:prstGeom prst="rect">
            <a:avLst/>
          </a:prstGeom>
          <a:noFill/>
        </p:spPr>
        <p:txBody>
          <a:bodyPr wrap="square" rtlCol="0">
            <a:spAutoFit/>
          </a:bodyPr>
          <a:lstStyle/>
          <a:p>
            <a:r>
              <a:rPr lang="en-US" sz="3600" i="1" dirty="0" smtClean="0">
                <a:solidFill>
                  <a:srgbClr val="FFFFFF"/>
                </a:solidFill>
                <a:effectLst>
                  <a:outerShdw blurRad="50800" dist="38100" dir="2700000" algn="tl" rotWithShape="0">
                    <a:srgbClr val="000000">
                      <a:alpha val="43000"/>
                    </a:srgbClr>
                  </a:outerShdw>
                </a:effectLst>
                <a:latin typeface="Open Sans"/>
                <a:cs typeface="Open Sans"/>
              </a:rPr>
              <a:t>From battling to change the world out there to changing what lies in </a:t>
            </a:r>
            <a:r>
              <a:rPr lang="en-US" sz="3600" i="1" u="sng" dirty="0" smtClean="0">
                <a:solidFill>
                  <a:srgbClr val="FFFFFF"/>
                </a:solidFill>
                <a:effectLst>
                  <a:outerShdw blurRad="50800" dist="38100" dir="2700000" algn="tl" rotWithShape="0">
                    <a:srgbClr val="000000">
                      <a:alpha val="43000"/>
                    </a:srgbClr>
                  </a:outerShdw>
                </a:effectLst>
                <a:latin typeface="Open Sans"/>
                <a:cs typeface="Open Sans"/>
              </a:rPr>
              <a:t>here</a:t>
            </a:r>
          </a:p>
        </p:txBody>
      </p:sp>
    </p:spTree>
    <p:extLst>
      <p:ext uri="{BB962C8B-B14F-4D97-AF65-F5344CB8AC3E}">
        <p14:creationId xmlns:p14="http://schemas.microsoft.com/office/powerpoint/2010/main" val="200067447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SC_0374.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566333"/>
            <a:ext cx="9144000" cy="6093619"/>
          </a:xfrm>
          <a:prstGeom prst="rect">
            <a:avLst/>
          </a:prstGeom>
        </p:spPr>
      </p:pic>
      <p:sp>
        <p:nvSpPr>
          <p:cNvPr id="3" name="TextBox 2"/>
          <p:cNvSpPr txBox="1"/>
          <p:nvPr/>
        </p:nvSpPr>
        <p:spPr>
          <a:xfrm>
            <a:off x="575733" y="4385733"/>
            <a:ext cx="4030134" cy="1569660"/>
          </a:xfrm>
          <a:prstGeom prst="rect">
            <a:avLst/>
          </a:prstGeom>
          <a:noFill/>
        </p:spPr>
        <p:txBody>
          <a:bodyPr wrap="square" rtlCol="0">
            <a:spAutoFit/>
          </a:bodyPr>
          <a:lstStyle/>
          <a:p>
            <a:r>
              <a:rPr lang="en-US" sz="3200" i="1" dirty="0" smtClean="0">
                <a:solidFill>
                  <a:srgbClr val="FFFFFF"/>
                </a:solidFill>
                <a:effectLst>
                  <a:outerShdw blurRad="50800" dist="38100" dir="2700000" algn="tl" rotWithShape="0">
                    <a:srgbClr val="000000">
                      <a:alpha val="43000"/>
                    </a:srgbClr>
                  </a:outerShdw>
                </a:effectLst>
                <a:latin typeface="Open Sans"/>
                <a:cs typeface="Open Sans"/>
              </a:rPr>
              <a:t>When I went back to the science, I found the right path…</a:t>
            </a:r>
          </a:p>
        </p:txBody>
      </p:sp>
    </p:spTree>
    <p:extLst>
      <p:ext uri="{BB962C8B-B14F-4D97-AF65-F5344CB8AC3E}">
        <p14:creationId xmlns:p14="http://schemas.microsoft.com/office/powerpoint/2010/main" val="379972742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SC_0434.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583268"/>
            <a:ext cx="9144000" cy="6093619"/>
          </a:xfrm>
          <a:prstGeom prst="rect">
            <a:avLst/>
          </a:prstGeom>
        </p:spPr>
      </p:pic>
      <p:sp>
        <p:nvSpPr>
          <p:cNvPr id="3" name="TextBox 2"/>
          <p:cNvSpPr txBox="1"/>
          <p:nvPr/>
        </p:nvSpPr>
        <p:spPr>
          <a:xfrm>
            <a:off x="863600" y="3623733"/>
            <a:ext cx="4114800" cy="2554545"/>
          </a:xfrm>
          <a:prstGeom prst="rect">
            <a:avLst/>
          </a:prstGeom>
          <a:noFill/>
        </p:spPr>
        <p:txBody>
          <a:bodyPr wrap="square" rtlCol="0">
            <a:spAutoFit/>
          </a:bodyPr>
          <a:lstStyle/>
          <a:p>
            <a:r>
              <a:rPr lang="en-US" sz="3200" i="1" dirty="0" smtClean="0">
                <a:solidFill>
                  <a:schemeClr val="bg1"/>
                </a:solidFill>
                <a:latin typeface="Open Sans"/>
                <a:cs typeface="Open Sans"/>
              </a:rPr>
              <a:t>Doctors believe in their treatments </a:t>
            </a:r>
            <a:br>
              <a:rPr lang="en-US" sz="3200" i="1" dirty="0" smtClean="0">
                <a:solidFill>
                  <a:schemeClr val="bg1"/>
                </a:solidFill>
                <a:latin typeface="Open Sans"/>
                <a:cs typeface="Open Sans"/>
              </a:rPr>
            </a:br>
            <a:endParaRPr lang="en-US" sz="3200" i="1" dirty="0" smtClean="0">
              <a:solidFill>
                <a:schemeClr val="bg1"/>
              </a:solidFill>
              <a:latin typeface="Open Sans"/>
              <a:cs typeface="Open Sans"/>
            </a:endParaRPr>
          </a:p>
          <a:p>
            <a:r>
              <a:rPr lang="en-US" sz="3200" i="1" dirty="0" smtClean="0">
                <a:solidFill>
                  <a:schemeClr val="bg1"/>
                </a:solidFill>
                <a:latin typeface="Open Sans"/>
                <a:cs typeface="Open Sans"/>
              </a:rPr>
              <a:t>Healers believe in their patients.</a:t>
            </a:r>
            <a:endParaRPr lang="en-US" sz="3200" i="1" dirty="0">
              <a:solidFill>
                <a:schemeClr val="bg1"/>
              </a:solidFill>
              <a:latin typeface="Open Sans"/>
              <a:cs typeface="Open Sans"/>
            </a:endParaRPr>
          </a:p>
        </p:txBody>
      </p:sp>
    </p:spTree>
    <p:extLst>
      <p:ext uri="{BB962C8B-B14F-4D97-AF65-F5344CB8AC3E}">
        <p14:creationId xmlns:p14="http://schemas.microsoft.com/office/powerpoint/2010/main" val="109592210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dobeStock_83704328.jpe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96534" y="1566333"/>
            <a:ext cx="14155505" cy="5410200"/>
          </a:xfrm>
          <a:prstGeom prst="rect">
            <a:avLst/>
          </a:prstGeom>
        </p:spPr>
      </p:pic>
      <p:sp>
        <p:nvSpPr>
          <p:cNvPr id="3" name="TextBox 2"/>
          <p:cNvSpPr txBox="1"/>
          <p:nvPr/>
        </p:nvSpPr>
        <p:spPr>
          <a:xfrm>
            <a:off x="5113867" y="2590801"/>
            <a:ext cx="3064934" cy="3046988"/>
          </a:xfrm>
          <a:prstGeom prst="rect">
            <a:avLst/>
          </a:prstGeom>
          <a:noFill/>
        </p:spPr>
        <p:txBody>
          <a:bodyPr wrap="square" rtlCol="0">
            <a:spAutoFit/>
          </a:bodyPr>
          <a:lstStyle/>
          <a:p>
            <a:r>
              <a:rPr lang="en-US" sz="3200" i="1" dirty="0" smtClean="0">
                <a:solidFill>
                  <a:schemeClr val="bg1"/>
                </a:solidFill>
                <a:effectLst>
                  <a:outerShdw blurRad="50800" dist="38100" dir="2700000" algn="tl" rotWithShape="0">
                    <a:srgbClr val="000000">
                      <a:alpha val="43000"/>
                    </a:srgbClr>
                  </a:outerShdw>
                </a:effectLst>
                <a:latin typeface="Open Sans"/>
                <a:cs typeface="Open Sans"/>
              </a:rPr>
              <a:t>Compassion sometimes means sitting alongside people in their darkest places</a:t>
            </a:r>
          </a:p>
        </p:txBody>
      </p:sp>
    </p:spTree>
    <p:extLst>
      <p:ext uri="{BB962C8B-B14F-4D97-AF65-F5344CB8AC3E}">
        <p14:creationId xmlns:p14="http://schemas.microsoft.com/office/powerpoint/2010/main" val="402237695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dobeStock_76572068.jpe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570567"/>
            <a:ext cx="9144000" cy="6102706"/>
          </a:xfrm>
          <a:prstGeom prst="rect">
            <a:avLst/>
          </a:prstGeom>
        </p:spPr>
      </p:pic>
      <p:sp>
        <p:nvSpPr>
          <p:cNvPr id="3" name="TextBox 2"/>
          <p:cNvSpPr txBox="1"/>
          <p:nvPr/>
        </p:nvSpPr>
        <p:spPr>
          <a:xfrm>
            <a:off x="254001" y="2235200"/>
            <a:ext cx="2658533" cy="1815882"/>
          </a:xfrm>
          <a:prstGeom prst="rect">
            <a:avLst/>
          </a:prstGeom>
          <a:noFill/>
        </p:spPr>
        <p:txBody>
          <a:bodyPr wrap="square" rtlCol="0">
            <a:spAutoFit/>
          </a:bodyPr>
          <a:lstStyle/>
          <a:p>
            <a:r>
              <a:rPr lang="en-US" sz="2800" i="1" dirty="0" smtClean="0">
                <a:solidFill>
                  <a:srgbClr val="FFFFFF"/>
                </a:solidFill>
                <a:effectLst>
                  <a:outerShdw blurRad="50800" dist="38100" dir="2700000" algn="tl" rotWithShape="0">
                    <a:srgbClr val="000000">
                      <a:alpha val="43000"/>
                    </a:srgbClr>
                  </a:outerShdw>
                </a:effectLst>
                <a:latin typeface="Open Sans"/>
                <a:cs typeface="Open Sans"/>
              </a:rPr>
              <a:t>Compassion means supporting the families</a:t>
            </a:r>
          </a:p>
        </p:txBody>
      </p:sp>
    </p:spTree>
    <p:extLst>
      <p:ext uri="{BB962C8B-B14F-4D97-AF65-F5344CB8AC3E}">
        <p14:creationId xmlns:p14="http://schemas.microsoft.com/office/powerpoint/2010/main" val="32012686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dobeStock_111651147.jpe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1617134"/>
            <a:ext cx="9144000" cy="6096000"/>
          </a:xfrm>
          <a:prstGeom prst="rect">
            <a:avLst/>
          </a:prstGeom>
        </p:spPr>
      </p:pic>
      <p:sp>
        <p:nvSpPr>
          <p:cNvPr id="4" name="Rectangle 3"/>
          <p:cNvSpPr/>
          <p:nvPr/>
        </p:nvSpPr>
        <p:spPr>
          <a:xfrm>
            <a:off x="-355600" y="4199467"/>
            <a:ext cx="10024533" cy="3556000"/>
          </a:xfrm>
          <a:prstGeom prst="rect">
            <a:avLst/>
          </a:prstGeom>
          <a:gradFill>
            <a:gsLst>
              <a:gs pos="0">
                <a:schemeClr val="bg1"/>
              </a:gs>
              <a:gs pos="100000">
                <a:schemeClr val="bg1">
                  <a:alpha val="0"/>
                </a:schemeClr>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609600" y="5300133"/>
            <a:ext cx="8280400" cy="1384995"/>
          </a:xfrm>
          <a:prstGeom prst="rect">
            <a:avLst/>
          </a:prstGeom>
          <a:noFill/>
        </p:spPr>
        <p:txBody>
          <a:bodyPr wrap="square" rtlCol="0">
            <a:spAutoFit/>
          </a:bodyPr>
          <a:lstStyle/>
          <a:p>
            <a:r>
              <a:rPr lang="en-US" sz="2800" i="1" dirty="0" smtClean="0">
                <a:latin typeface="Open Sans"/>
                <a:cs typeface="Open Sans"/>
              </a:rPr>
              <a:t>You begin your career as a novice. But every health professional, from day one, has a fully formed heart. Let compassion be your great strength</a:t>
            </a:r>
            <a:endParaRPr lang="en-US" sz="2800" i="1" dirty="0">
              <a:latin typeface="Open Sans"/>
              <a:cs typeface="Open Sans"/>
            </a:endParaRPr>
          </a:p>
        </p:txBody>
      </p:sp>
    </p:spTree>
    <p:extLst>
      <p:ext uri="{BB962C8B-B14F-4D97-AF65-F5344CB8AC3E}">
        <p14:creationId xmlns:p14="http://schemas.microsoft.com/office/powerpoint/2010/main" val="317049693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rying man.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591733"/>
            <a:ext cx="9144000" cy="5288280"/>
          </a:xfrm>
          <a:prstGeom prst="rect">
            <a:avLst/>
          </a:prstGeom>
        </p:spPr>
      </p:pic>
      <p:sp>
        <p:nvSpPr>
          <p:cNvPr id="3" name="TextBox 2"/>
          <p:cNvSpPr txBox="1"/>
          <p:nvPr/>
        </p:nvSpPr>
        <p:spPr>
          <a:xfrm>
            <a:off x="406400" y="4876798"/>
            <a:ext cx="2404534" cy="1323439"/>
          </a:xfrm>
          <a:prstGeom prst="rect">
            <a:avLst/>
          </a:prstGeom>
          <a:noFill/>
        </p:spPr>
        <p:txBody>
          <a:bodyPr wrap="square" rtlCol="0">
            <a:spAutoFit/>
          </a:bodyPr>
          <a:lstStyle/>
          <a:p>
            <a:r>
              <a:rPr lang="en-US" sz="4000" dirty="0" smtClean="0">
                <a:solidFill>
                  <a:srgbClr val="34E6C9"/>
                </a:solidFill>
                <a:effectLst>
                  <a:outerShdw blurRad="50800" dist="38100" dir="2700000" algn="tl" rotWithShape="0">
                    <a:srgbClr val="000000">
                      <a:alpha val="43000"/>
                    </a:srgbClr>
                  </a:outerShdw>
                </a:effectLst>
                <a:latin typeface="Open Sans"/>
                <a:cs typeface="Open Sans"/>
              </a:rPr>
              <a:t>Doctors don’t cry</a:t>
            </a:r>
          </a:p>
        </p:txBody>
      </p:sp>
      <p:sp>
        <p:nvSpPr>
          <p:cNvPr id="4" name="TextBox 3"/>
          <p:cNvSpPr txBox="1"/>
          <p:nvPr/>
        </p:nvSpPr>
        <p:spPr>
          <a:xfrm>
            <a:off x="643467" y="6316135"/>
            <a:ext cx="5994400" cy="461665"/>
          </a:xfrm>
          <a:prstGeom prst="rect">
            <a:avLst/>
          </a:prstGeom>
          <a:noFill/>
        </p:spPr>
        <p:txBody>
          <a:bodyPr wrap="square" rtlCol="0">
            <a:spAutoFit/>
          </a:bodyPr>
          <a:lstStyle/>
          <a:p>
            <a:r>
              <a:rPr lang="en-US" sz="2400" dirty="0" err="1" smtClean="0">
                <a:solidFill>
                  <a:srgbClr val="FFFFFF"/>
                </a:solidFill>
                <a:effectLst>
                  <a:outerShdw blurRad="50800" dist="38100" dir="2700000" algn="tl" rotWithShape="0">
                    <a:srgbClr val="000000">
                      <a:alpha val="43000"/>
                    </a:srgbClr>
                  </a:outerShdw>
                </a:effectLst>
                <a:latin typeface="Calibri"/>
                <a:cs typeface="Calibri"/>
              </a:rPr>
              <a:t>heartsinhealthcare.com</a:t>
            </a:r>
            <a:r>
              <a:rPr lang="en-US" sz="2400" dirty="0">
                <a:solidFill>
                  <a:srgbClr val="FFFFFF"/>
                </a:solidFill>
                <a:effectLst>
                  <a:outerShdw blurRad="50800" dist="38100" dir="2700000" algn="tl" rotWithShape="0">
                    <a:srgbClr val="000000">
                      <a:alpha val="43000"/>
                    </a:srgbClr>
                  </a:outerShdw>
                </a:effectLst>
                <a:latin typeface="Calibri"/>
                <a:cs typeface="Calibri"/>
              </a:rPr>
              <a:t>/doctors-</a:t>
            </a:r>
            <a:r>
              <a:rPr lang="en-US" sz="2400" dirty="0" err="1">
                <a:solidFill>
                  <a:srgbClr val="FFFFFF"/>
                </a:solidFill>
                <a:effectLst>
                  <a:outerShdw blurRad="50800" dist="38100" dir="2700000" algn="tl" rotWithShape="0">
                    <a:srgbClr val="000000">
                      <a:alpha val="43000"/>
                    </a:srgbClr>
                  </a:outerShdw>
                </a:effectLst>
                <a:latin typeface="Calibri"/>
                <a:cs typeface="Calibri"/>
              </a:rPr>
              <a:t>dont</a:t>
            </a:r>
            <a:r>
              <a:rPr lang="en-US" sz="2400" dirty="0">
                <a:solidFill>
                  <a:srgbClr val="FFFFFF"/>
                </a:solidFill>
                <a:effectLst>
                  <a:outerShdw blurRad="50800" dist="38100" dir="2700000" algn="tl" rotWithShape="0">
                    <a:srgbClr val="000000">
                      <a:alpha val="43000"/>
                    </a:srgbClr>
                  </a:outerShdw>
                </a:effectLst>
                <a:latin typeface="Calibri"/>
                <a:cs typeface="Calibri"/>
              </a:rPr>
              <a:t>-cry/</a:t>
            </a:r>
            <a:endParaRPr lang="en-US" sz="2400" dirty="0" smtClean="0">
              <a:solidFill>
                <a:srgbClr val="FFFFFF"/>
              </a:solidFill>
              <a:effectLst>
                <a:outerShdw blurRad="50800" dist="38100" dir="2700000" algn="tl" rotWithShape="0">
                  <a:srgbClr val="000000">
                    <a:alpha val="43000"/>
                  </a:srgbClr>
                </a:outerShdw>
              </a:effectLst>
              <a:latin typeface="Calibri"/>
              <a:cs typeface="Calibri"/>
            </a:endParaRPr>
          </a:p>
        </p:txBody>
      </p:sp>
    </p:spTree>
    <p:extLst>
      <p:ext uri="{BB962C8B-B14F-4D97-AF65-F5344CB8AC3E}">
        <p14:creationId xmlns:p14="http://schemas.microsoft.com/office/powerpoint/2010/main" val="360219524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w="12700">
          <a:solidFill>
            <a:schemeClr val="tx1"/>
          </a:solidFill>
        </a:ln>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dirty="0" smtClean="0">
            <a:latin typeface="Open Sans"/>
            <a:cs typeface="Open Sans"/>
          </a:defRPr>
        </a:defPPr>
      </a:lstStyle>
    </a:txDef>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30395</TotalTime>
  <Words>1185</Words>
  <Application>Microsoft Macintosh PowerPoint</Application>
  <PresentationFormat>On-screen Show (4:3)</PresentationFormat>
  <Paragraphs>55</Paragraphs>
  <Slides>10</Slides>
  <Notes>8</Notes>
  <HiddenSlides>0</HiddenSlides>
  <MMClips>0</MMClips>
  <ScaleCrop>false</ScaleCrop>
  <HeadingPairs>
    <vt:vector size="4" baseType="variant">
      <vt:variant>
        <vt:lpstr>Theme</vt:lpstr>
      </vt:variant>
      <vt:variant>
        <vt:i4>4</vt:i4>
      </vt:variant>
      <vt:variant>
        <vt:lpstr>Slide Titles</vt:lpstr>
      </vt:variant>
      <vt:variant>
        <vt:i4>10</vt:i4>
      </vt:variant>
    </vt:vector>
  </HeadingPairs>
  <TitlesOfParts>
    <vt:vector size="14" baseType="lpstr">
      <vt:lpstr>Office Theme</vt:lpstr>
      <vt:lpstr>2_Office Theme</vt:lpstr>
      <vt:lpstr>Custom Design</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Nandini Nair</dc:creator>
  <cp:lastModifiedBy>Robin Youngson</cp:lastModifiedBy>
  <cp:revision>367</cp:revision>
  <dcterms:created xsi:type="dcterms:W3CDTF">2013-05-03T05:45:09Z</dcterms:created>
  <dcterms:modified xsi:type="dcterms:W3CDTF">2017-08-20T02:44:00Z</dcterms:modified>
</cp:coreProperties>
</file>